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0"/>
  </p:notesMasterIdLst>
  <p:sldIdLst>
    <p:sldId id="256" r:id="rId2"/>
    <p:sldId id="260" r:id="rId3"/>
    <p:sldId id="261" r:id="rId4"/>
    <p:sldId id="262" r:id="rId5"/>
    <p:sldId id="263" r:id="rId6"/>
    <p:sldId id="257" r:id="rId7"/>
    <p:sldId id="258" r:id="rId8"/>
    <p:sldId id="259"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80" r:id="rId22"/>
    <p:sldId id="278" r:id="rId23"/>
    <p:sldId id="279" r:id="rId24"/>
    <p:sldId id="276" r:id="rId25"/>
    <p:sldId id="281" r:id="rId26"/>
    <p:sldId id="277" r:id="rId27"/>
    <p:sldId id="282" r:id="rId28"/>
    <p:sldId id="283" r:id="rId2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660"/>
  </p:normalViewPr>
  <p:slideViewPr>
    <p:cSldViewPr>
      <p:cViewPr varScale="1">
        <p:scale>
          <a:sx n="91" d="100"/>
          <a:sy n="91" d="100"/>
        </p:scale>
        <p:origin x="-972" y="-11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EE90CA-2F67-4E38-8131-961ECD9310FA}" type="datetimeFigureOut">
              <a:rPr lang="ru-RU" smtClean="0"/>
              <a:pPr/>
              <a:t>17.04.2016</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6FA41D-0271-427C-9AEE-D62AAEB78C37}" type="slidenum">
              <a:rPr lang="ru-RU" smtClean="0"/>
              <a:pPr/>
              <a:t>‹#›</a:t>
            </a:fld>
            <a:endParaRPr lang="ru-RU"/>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1031"/>
          <p:cNvSpPr>
            <a:spLocks noGrp="1" noChangeArrowheads="1"/>
          </p:cNvSpPr>
          <p:nvPr>
            <p:ph type="sldNum" sz="quarter" idx="5"/>
          </p:nvPr>
        </p:nvSpPr>
        <p:spPr>
          <a:ln/>
        </p:spPr>
        <p:txBody>
          <a:bodyPr/>
          <a:lstStyle/>
          <a:p>
            <a:fld id="{F4DAB341-2FB0-46D5-8B00-FBA0D3022D12}" type="slidenum">
              <a:rPr lang="ru-RU"/>
              <a:pPr/>
              <a:t>2</a:t>
            </a:fld>
            <a:endParaRPr lang="ru-RU"/>
          </a:p>
        </p:txBody>
      </p:sp>
      <p:sp>
        <p:nvSpPr>
          <p:cNvPr id="240642" name="Rectangle 2"/>
          <p:cNvSpPr>
            <a:spLocks noChangeArrowheads="1"/>
          </p:cNvSpPr>
          <p:nvPr/>
        </p:nvSpPr>
        <p:spPr bwMode="auto">
          <a:xfrm>
            <a:off x="144683" y="5681652"/>
            <a:ext cx="6584709" cy="2977151"/>
          </a:xfrm>
          <a:prstGeom prst="rect">
            <a:avLst/>
          </a:prstGeom>
          <a:noFill/>
          <a:ln w="9525">
            <a:noFill/>
            <a:miter lim="800000"/>
            <a:headEnd/>
            <a:tailEnd/>
          </a:ln>
          <a:effectLst/>
        </p:spPr>
        <p:txBody>
          <a:bodyPr lIns="46687" tIns="46687" rIns="46687" bIns="46687"/>
          <a:lstStyle/>
          <a:p>
            <a:pPr algn="l" defTabSz="935038">
              <a:lnSpc>
                <a:spcPct val="85000"/>
              </a:lnSpc>
              <a:spcBef>
                <a:spcPct val="15000"/>
              </a:spcBef>
            </a:pPr>
            <a:r>
              <a:rPr lang="ru-RU" sz="1200"/>
              <a:t>Под влиянием усиления конкуренции на рынке и снижения стоимости единицы оборудования базовых технологий (например, процессоров, памяти, широты пропускания), ИТ быстро превратились из вспомогательного ресурса, дающего дополнительные преимущества для бизнеса (например,выигрыш в цене, времени, качестве) в основной ресурс (например, маркетинг, продажи, сканирование среды), который необходим для обеспечения конкурентоспособности и существенно важен для выживаемости предприятия (</a:t>
            </a:r>
            <a:r>
              <a:rPr lang="en-US" sz="1200"/>
              <a:t>Era III и IV</a:t>
            </a:r>
            <a:r>
              <a:rPr lang="ru-RU" sz="1200"/>
              <a:t>). Изменения, некогда рассматривавшиеся как короткий период перехода между двумя (более долгими) периодами относительной стабильности, сейчас являются непрерывным процессом.. В то же время, концепция предприятия-монолита, обладающего всеми продуктами, службами и каналами связи, необходимыми для обеспечения потребностей пользователей, стремительно заменяется стратегическим партнерством, виртуальными предприятиями и интегрированными цепочками добавления стоимости (</a:t>
            </a:r>
            <a:r>
              <a:rPr lang="en-US" sz="1200"/>
              <a:t>integrated value chains</a:t>
            </a:r>
            <a:r>
              <a:rPr lang="ru-RU" sz="1200"/>
              <a:t>). Эта новая среда порождает новые критерии успеха и необходимости инвестиций в ИТ. Необходимость работы в динамичной деловой и технической среде требует все более гибких, интегрируемых и простых в обслуживании технологических инфраструктур и архитектур приложений (которые по-прежнему обеспечивают функциональность, эффективность вложений и постоянную и надежную среду).</a:t>
            </a:r>
            <a:endParaRPr lang="ru-RU" sz="1200">
              <a:solidFill>
                <a:schemeClr val="tx2"/>
              </a:solidFill>
            </a:endParaRPr>
          </a:p>
          <a:p>
            <a:pPr algn="l" defTabSz="935038">
              <a:lnSpc>
                <a:spcPct val="85000"/>
              </a:lnSpc>
              <a:spcBef>
                <a:spcPct val="15000"/>
              </a:spcBef>
            </a:pPr>
            <a:r>
              <a:rPr lang="ru-RU" sz="1200" i="1"/>
              <a:t>Рекомендация: ответ на эти вызовы потребует основательного переосмысления работы ИТ департаментов, их финансирования, взаимоотношений и степени вовлеченности в бизнес.</a:t>
            </a:r>
          </a:p>
        </p:txBody>
      </p:sp>
      <p:sp>
        <p:nvSpPr>
          <p:cNvPr id="240643" name="Rectangle 3"/>
          <p:cNvSpPr>
            <a:spLocks noChangeArrowheads="1"/>
          </p:cNvSpPr>
          <p:nvPr/>
        </p:nvSpPr>
        <p:spPr bwMode="auto">
          <a:xfrm>
            <a:off x="143076" y="83554"/>
            <a:ext cx="4454645" cy="278952"/>
          </a:xfrm>
          <a:prstGeom prst="rect">
            <a:avLst/>
          </a:prstGeom>
          <a:noFill/>
          <a:ln w="9525">
            <a:noFill/>
            <a:miter lim="800000"/>
            <a:headEnd/>
            <a:tailEnd/>
          </a:ln>
          <a:effectLst/>
        </p:spPr>
        <p:txBody>
          <a:bodyPr lIns="46687" tIns="46687" rIns="46687" bIns="46687">
            <a:spAutoFit/>
          </a:bodyPr>
          <a:lstStyle/>
          <a:p>
            <a:pPr algn="l" defTabSz="935038">
              <a:spcBef>
                <a:spcPct val="50000"/>
              </a:spcBef>
            </a:pPr>
            <a:r>
              <a:rPr lang="ru-RU" sz="1200" b="1"/>
              <a:t>Ключевой момент</a:t>
            </a:r>
          </a:p>
        </p:txBody>
      </p:sp>
      <p:sp>
        <p:nvSpPr>
          <p:cNvPr id="240644" name="Rectangle 4"/>
          <p:cNvSpPr>
            <a:spLocks noChangeArrowheads="1"/>
          </p:cNvSpPr>
          <p:nvPr/>
        </p:nvSpPr>
        <p:spPr bwMode="auto">
          <a:xfrm>
            <a:off x="143077" y="300501"/>
            <a:ext cx="6571848" cy="278952"/>
          </a:xfrm>
          <a:prstGeom prst="rect">
            <a:avLst/>
          </a:prstGeom>
          <a:noFill/>
          <a:ln w="9525">
            <a:noFill/>
            <a:miter lim="800000"/>
            <a:headEnd/>
            <a:tailEnd/>
          </a:ln>
          <a:effectLst/>
        </p:spPr>
        <p:txBody>
          <a:bodyPr lIns="46687" tIns="46687" rIns="46687" bIns="46687">
            <a:spAutoFit/>
          </a:bodyPr>
          <a:lstStyle/>
          <a:p>
            <a:pPr algn="l" defTabSz="935038">
              <a:spcBef>
                <a:spcPct val="50000"/>
              </a:spcBef>
            </a:pPr>
            <a:r>
              <a:rPr lang="ru-RU" sz="1200" b="1"/>
              <a:t>Какие главные тенденции и события повлекут за собой новые инвестиции в ИТ?</a:t>
            </a:r>
          </a:p>
        </p:txBody>
      </p:sp>
      <p:sp>
        <p:nvSpPr>
          <p:cNvPr id="240645" name="Rectangle 5"/>
          <p:cNvSpPr>
            <a:spLocks noGrp="1" noRot="1" noChangeAspect="1" noChangeArrowheads="1" noTextEdit="1"/>
          </p:cNvSpPr>
          <p:nvPr>
            <p:ph type="sldImg"/>
          </p:nvPr>
        </p:nvSpPr>
        <p:spPr>
          <a:xfrm>
            <a:off x="361950" y="1647825"/>
            <a:ext cx="5083175" cy="3811588"/>
          </a:xfrm>
          <a:ln>
            <a:noFill/>
          </a:ln>
        </p:spPr>
      </p:sp>
      <p:sp>
        <p:nvSpPr>
          <p:cNvPr id="240646" name="Rectangle 6"/>
          <p:cNvSpPr>
            <a:spLocks noChangeArrowheads="1"/>
          </p:cNvSpPr>
          <p:nvPr/>
        </p:nvSpPr>
        <p:spPr bwMode="auto">
          <a:xfrm>
            <a:off x="191305" y="5492557"/>
            <a:ext cx="1371278" cy="138499"/>
          </a:xfrm>
          <a:prstGeom prst="rect">
            <a:avLst/>
          </a:prstGeom>
          <a:noFill/>
          <a:ln w="9525">
            <a:noFill/>
            <a:miter lim="800000"/>
            <a:headEnd/>
            <a:tailEnd/>
          </a:ln>
          <a:effectLst/>
        </p:spPr>
        <p:txBody>
          <a:bodyPr lIns="0" tIns="0" rIns="0" bIns="0">
            <a:spAutoFit/>
          </a:bodyPr>
          <a:lstStyle/>
          <a:p>
            <a:pPr algn="l" defTabSz="935038">
              <a:lnSpc>
                <a:spcPct val="90000"/>
              </a:lnSpc>
              <a:spcBef>
                <a:spcPct val="50000"/>
              </a:spcBef>
            </a:pPr>
            <a:r>
              <a:rPr lang="en-US" sz="1000"/>
              <a:t>Source: GartnerGroup</a:t>
            </a:r>
            <a:endParaRPr lang="ru-RU" sz="10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bwMode="auto">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fontAlgn="base" hangingPunct="1">
              <a:spcBef>
                <a:spcPct val="0"/>
              </a:spcBef>
              <a:spcAft>
                <a:spcPct val="0"/>
              </a:spcAft>
            </a:pPr>
            <a:fld id="{CD5F83E9-D983-475D-971B-68FDAEABF81A}" type="slidenum">
              <a:rPr lang="ru-RU" smtClean="0"/>
              <a:pPr eaLnBrk="1" fontAlgn="base" hangingPunct="1">
                <a:spcBef>
                  <a:spcPct val="0"/>
                </a:spcBef>
                <a:spcAft>
                  <a:spcPct val="0"/>
                </a:spcAft>
              </a:pPr>
              <a:t>19</a:t>
            </a:fld>
            <a:endParaRPr lang="ru-RU" smtClean="0"/>
          </a:p>
        </p:txBody>
      </p:sp>
      <p:sp>
        <p:nvSpPr>
          <p:cNvPr id="47107" name="Rectangle 2"/>
          <p:cNvSpPr>
            <a:spLocks noGrp="1" noRot="1" noChangeAspect="1" noChangeArrowheads="1" noTextEdit="1"/>
          </p:cNvSpPr>
          <p:nvPr>
            <p:ph type="sldImg"/>
          </p:nvPr>
        </p:nvSpPr>
        <p:spPr bwMode="auto">
          <a:xfrm>
            <a:off x="1160463" y="587375"/>
            <a:ext cx="4445000" cy="3333750"/>
          </a:xfrm>
          <a:noFill/>
          <a:ln>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47108" name="Rectangle 3"/>
          <p:cNvSpPr>
            <a:spLocks noGrp="1" noChangeArrowheads="1"/>
          </p:cNvSpPr>
          <p:nvPr>
            <p:ph type="body" idx="1"/>
          </p:nvPr>
        </p:nvSpPr>
        <p:spPr bwMode="auto">
          <a:xfrm>
            <a:off x="211138" y="4121150"/>
            <a:ext cx="6461125" cy="4181475"/>
          </a:xfrm>
          <a:noFill/>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3851" tIns="49234" rIns="93851" bIns="49234" numCol="1" anchor="t" anchorCtr="0" compatLnSpc="1">
            <a:prstTxWarp prst="textNoShape">
              <a:avLst/>
            </a:prstTxWarp>
          </a:bodyPr>
          <a:lstStyle/>
          <a:p>
            <a:pPr eaLnBrk="1" hangingPunct="1">
              <a:spcBef>
                <a:spcPct val="0"/>
              </a:spcBef>
            </a:pPr>
            <a:endParaRPr lang="ru-RU" smtClean="0">
              <a:latin typeface="Arial"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9E263455-375A-4A72-8754-E21F7E8B698A}" type="slidenum">
              <a:rPr lang="ru-RU"/>
              <a:pPr/>
              <a:t>28</a:t>
            </a:fld>
            <a:endParaRPr lang="ru-RU"/>
          </a:p>
        </p:txBody>
      </p:sp>
      <p:sp>
        <p:nvSpPr>
          <p:cNvPr id="337922" name="Rectangle 2"/>
          <p:cNvSpPr>
            <a:spLocks noGrp="1" noRot="1" noChangeAspect="1" noChangeArrowheads="1" noTextEdit="1"/>
          </p:cNvSpPr>
          <p:nvPr>
            <p:ph type="sldImg"/>
          </p:nvPr>
        </p:nvSpPr>
        <p:spPr>
          <a:xfrm>
            <a:off x="781050" y="1311275"/>
            <a:ext cx="5287963" cy="3965575"/>
          </a:xfrm>
          <a:ln/>
        </p:spPr>
      </p:sp>
      <p:sp>
        <p:nvSpPr>
          <p:cNvPr id="337923" name="Rectangle 3"/>
          <p:cNvSpPr>
            <a:spLocks noGrp="1" noChangeArrowheads="1"/>
          </p:cNvSpPr>
          <p:nvPr>
            <p:ph type="body" idx="1"/>
          </p:nvPr>
        </p:nvSpPr>
        <p:spPr>
          <a:xfrm>
            <a:off x="153789" y="5682646"/>
            <a:ext cx="6603288" cy="2877881"/>
          </a:xfrm>
        </p:spPr>
        <p:txBody>
          <a:bodyPr wrap="square" lIns="88771" tIns="44387" rIns="88771" bIns="44387" anchor="t"/>
          <a:lstStyle/>
          <a:p>
            <a:pPr>
              <a:lnSpc>
                <a:spcPct val="95000"/>
              </a:lnSpc>
              <a:spcBef>
                <a:spcPct val="0"/>
              </a:spcBef>
            </a:pPr>
            <a:r>
              <a:rPr lang="en-US" sz="1800"/>
              <a:t>IS organizations evolve over time toward IT management process maturity. In more-traditional mainframe data centers, it took 10 to 20 years to achieve Level 3 service management maturity. By comparison, distributed heterogeneous computing is relatively new, and few IS organizations have reached Level 3 maturity.</a:t>
            </a:r>
          </a:p>
          <a:p>
            <a:pPr>
              <a:lnSpc>
                <a:spcPct val="95000"/>
              </a:lnSpc>
              <a:spcBef>
                <a:spcPct val="0"/>
              </a:spcBef>
            </a:pPr>
            <a:r>
              <a:rPr lang="en-US" sz="1800"/>
              <a:t>Each maturity level is the foundation for the next level. People, processes and tools must be in place at one level before the enterprise can proceed to the next. Even as IS organizations move up, there will always be additional work, continuous engineering and improvements going on at each level. </a:t>
            </a:r>
            <a:r>
              <a:rPr lang="en-US" sz="1800" noProof="1"/>
              <a:t>Business processes that depend heavily on IT require a minimum of Level 3 IT management process maturity to have the necessary rigor and predictability in IT service delivery. Therefore, setting business or IT SLAs requires that all objects within the IT service </a:t>
            </a:r>
            <a:r>
              <a:rPr lang="en-US" sz="1800"/>
              <a:t>(for example, systems, storage, networks, applications, databases, OS software, facilities and environmental factors)</a:t>
            </a:r>
            <a:r>
              <a:rPr lang="en-US" sz="1800" noProof="1"/>
              <a:t> be managed at Level 3 maturity. Otherwise, the weak link (that is, the objects managed at lower levels) will cause the entire service to fail in meeting business SLAs.</a:t>
            </a:r>
          </a:p>
          <a:p>
            <a:pPr>
              <a:lnSpc>
                <a:spcPct val="95000"/>
              </a:lnSpc>
              <a:spcBef>
                <a:spcPct val="0"/>
              </a:spcBef>
            </a:pPr>
            <a:r>
              <a:rPr lang="en-US" sz="1800" i="1"/>
              <a:t>Action Item: Understand where you are in the IT management process maturity model, set a goal of what level you need to reach to best support the business, then use the model to help guide investments in people, processes and technology to achieve higher levels of maturity.</a:t>
            </a:r>
          </a:p>
        </p:txBody>
      </p:sp>
      <p:sp>
        <p:nvSpPr>
          <p:cNvPr id="337924" name="Rectangle 4"/>
          <p:cNvSpPr>
            <a:spLocks noChangeArrowheads="1"/>
          </p:cNvSpPr>
          <p:nvPr/>
        </p:nvSpPr>
        <p:spPr bwMode="auto">
          <a:xfrm>
            <a:off x="67282" y="425541"/>
            <a:ext cx="4986682" cy="274307"/>
          </a:xfrm>
          <a:prstGeom prst="rect">
            <a:avLst/>
          </a:prstGeom>
          <a:noFill/>
          <a:ln w="12700">
            <a:noFill/>
            <a:miter lim="800000"/>
            <a:headEnd type="none" w="sm" len="sm"/>
            <a:tailEnd type="none" w="sm" len="sm"/>
          </a:ln>
          <a:effectLst/>
        </p:spPr>
        <p:txBody>
          <a:bodyPr wrap="none" lIns="88771" tIns="44387" rIns="88771" bIns="44387">
            <a:spAutoFit/>
          </a:bodyPr>
          <a:lstStyle/>
          <a:p>
            <a:pPr algn="l" defTabSz="887413"/>
            <a:r>
              <a:rPr lang="en-US" sz="1200" b="1">
                <a:latin typeface="Arial" pitchFamily="34" charset="0"/>
              </a:rPr>
              <a:t>Key Issue: What best practices are needed to implement the ITIL?</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EE357346-D301-407E-A300-09123394D78F}" type="datetime1">
              <a:rPr lang="ru-RU" smtClean="0"/>
              <a:pPr/>
              <a:t>17.04.2016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E413AFF-0305-4988-B642-AB21BB605E86}" type="datetime1">
              <a:rPr lang="ru-RU" smtClean="0"/>
              <a:pPr/>
              <a:t>17.04.2016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D3ED6E0C-FCB0-45CB-B144-322CBE4A3357}" type="datetime1">
              <a:rPr lang="ru-RU" smtClean="0"/>
              <a:pPr/>
              <a:t>17.04.2016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A65CBDD-2EF4-4C50-9752-4F15A128E738}" type="datetime1">
              <a:rPr lang="ru-RU" smtClean="0"/>
              <a:pPr/>
              <a:t>17.04.2016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2B47489F-EA8F-4D61-A4B5-2E102172EB69}" type="datetime1">
              <a:rPr lang="ru-RU" smtClean="0"/>
              <a:pPr/>
              <a:t>17.04.2016</a:t>
            </a:fld>
            <a:endParaRPr lang="ru-RU"/>
          </a:p>
        </p:txBody>
      </p:sp>
      <p:sp>
        <p:nvSpPr>
          <p:cNvPr id="5" name="Нижний колонтитул 4"/>
          <p:cNvSpPr>
            <a:spLocks noGrp="1"/>
          </p:cNvSpPr>
          <p:nvPr>
            <p:ph type="ftr" sz="quarter" idx="11"/>
          </p:nvPr>
        </p:nvSpPr>
        <p:spPr/>
        <p:txBody>
          <a:bodyPr/>
          <a:lstStyle/>
          <a:p>
            <a:r>
              <a:rPr lang="ru-RU" smtClean="0"/>
              <a:t>МГУ</a:t>
            </a:r>
            <a:endParaRPr lang="ru-RU"/>
          </a:p>
        </p:txBody>
      </p:sp>
      <p:sp>
        <p:nvSpPr>
          <p:cNvPr id="6" name="Номер слайда 5"/>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AF33E6F-65BA-4A1C-86E7-7A394DECF451}" type="datetime1">
              <a:rPr lang="ru-RU" smtClean="0"/>
              <a:pPr/>
              <a:t>17.04.2016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0A7F6ED-6BC0-4E4C-BA87-20AF926AFB01}" type="datetime1">
              <a:rPr lang="ru-RU" smtClean="0"/>
              <a:pPr/>
              <a:t>17.04.2016</a:t>
            </a:fld>
            <a:endParaRPr lang="ru-RU"/>
          </a:p>
        </p:txBody>
      </p:sp>
      <p:sp>
        <p:nvSpPr>
          <p:cNvPr id="8" name="Нижний колонтитул 7"/>
          <p:cNvSpPr>
            <a:spLocks noGrp="1"/>
          </p:cNvSpPr>
          <p:nvPr>
            <p:ph type="ftr" sz="quarter" idx="11"/>
          </p:nvPr>
        </p:nvSpPr>
        <p:spPr/>
        <p:txBody>
          <a:bodyPr/>
          <a:lstStyle/>
          <a:p>
            <a:r>
              <a:rPr lang="ru-RU" smtClean="0"/>
              <a:t>МГУ</a:t>
            </a:r>
            <a:endParaRPr lang="ru-RU"/>
          </a:p>
        </p:txBody>
      </p:sp>
      <p:sp>
        <p:nvSpPr>
          <p:cNvPr id="9" name="Номер слайда 8"/>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9F0C2C60-EAF6-4A7B-9B0A-A57AEBEFFC86}" type="datetime1">
              <a:rPr lang="ru-RU" smtClean="0"/>
              <a:pPr/>
              <a:t>17.04.2016</a:t>
            </a:fld>
            <a:endParaRPr lang="ru-RU"/>
          </a:p>
        </p:txBody>
      </p:sp>
      <p:sp>
        <p:nvSpPr>
          <p:cNvPr id="4" name="Нижний колонтитул 3"/>
          <p:cNvSpPr>
            <a:spLocks noGrp="1"/>
          </p:cNvSpPr>
          <p:nvPr>
            <p:ph type="ftr" sz="quarter" idx="11"/>
          </p:nvPr>
        </p:nvSpPr>
        <p:spPr/>
        <p:txBody>
          <a:bodyPr/>
          <a:lstStyle/>
          <a:p>
            <a:r>
              <a:rPr lang="ru-RU" smtClean="0"/>
              <a:t>МГУ</a:t>
            </a:r>
            <a:endParaRPr lang="ru-RU"/>
          </a:p>
        </p:txBody>
      </p:sp>
      <p:sp>
        <p:nvSpPr>
          <p:cNvPr id="5" name="Номер слайда 4"/>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94209172-C9E1-42BB-B439-DF705D3457E7}" type="datetime1">
              <a:rPr lang="ru-RU" smtClean="0"/>
              <a:pPr/>
              <a:t>17.04.2016</a:t>
            </a:fld>
            <a:endParaRPr lang="ru-RU"/>
          </a:p>
        </p:txBody>
      </p:sp>
      <p:sp>
        <p:nvSpPr>
          <p:cNvPr id="3" name="Нижний колонтитул 2"/>
          <p:cNvSpPr>
            <a:spLocks noGrp="1"/>
          </p:cNvSpPr>
          <p:nvPr>
            <p:ph type="ftr" sz="quarter" idx="11"/>
          </p:nvPr>
        </p:nvSpPr>
        <p:spPr/>
        <p:txBody>
          <a:bodyPr/>
          <a:lstStyle/>
          <a:p>
            <a:r>
              <a:rPr lang="ru-RU" smtClean="0"/>
              <a:t>МГУ</a:t>
            </a:r>
            <a:endParaRPr lang="ru-RU"/>
          </a:p>
        </p:txBody>
      </p:sp>
      <p:sp>
        <p:nvSpPr>
          <p:cNvPr id="4" name="Номер слайда 3"/>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7A4076DD-06E8-4C8D-894A-896B06D036FE}" type="datetime1">
              <a:rPr lang="ru-RU" smtClean="0"/>
              <a:pPr/>
              <a:t>17.04.2016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A0E6D0E9-6AE4-4D86-96F3-2E4449955DFF}" type="datetime1">
              <a:rPr lang="ru-RU" smtClean="0"/>
              <a:pPr/>
              <a:t>17.04.2016</a:t>
            </a:fld>
            <a:endParaRPr lang="ru-RU"/>
          </a:p>
        </p:txBody>
      </p:sp>
      <p:sp>
        <p:nvSpPr>
          <p:cNvPr id="6" name="Нижний колонтитул 5"/>
          <p:cNvSpPr>
            <a:spLocks noGrp="1"/>
          </p:cNvSpPr>
          <p:nvPr>
            <p:ph type="ftr" sz="quarter" idx="11"/>
          </p:nvPr>
        </p:nvSpPr>
        <p:spPr/>
        <p:txBody>
          <a:bodyPr/>
          <a:lstStyle/>
          <a:p>
            <a:r>
              <a:rPr lang="ru-RU" smtClean="0"/>
              <a:t>МГУ</a:t>
            </a:r>
            <a:endParaRPr lang="ru-RU"/>
          </a:p>
        </p:txBody>
      </p:sp>
      <p:sp>
        <p:nvSpPr>
          <p:cNvPr id="7" name="Номер слайда 6"/>
          <p:cNvSpPr>
            <a:spLocks noGrp="1"/>
          </p:cNvSpPr>
          <p:nvPr>
            <p:ph type="sldNum" sz="quarter" idx="12"/>
          </p:nvPr>
        </p:nvSpPr>
        <p:spPr/>
        <p:txBody>
          <a:bodyPr/>
          <a:lstStyle/>
          <a:p>
            <a:fld id="{7AD80E5A-0641-4D06-B0DF-AE4A33E86FBD}"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30C175-71F3-413F-967E-3031498BB780}" type="datetime1">
              <a:rPr lang="ru-RU" smtClean="0"/>
              <a:pPr/>
              <a:t>17.04.2016</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ru-RU" smtClean="0"/>
              <a:t>МГУ</a:t>
            </a: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D80E5A-0641-4D06-B0DF-AE4A33E86FBD}"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www.intuit.ru/EDI/11_09_13_2/1378902874-22974/tutorial/589/objects/1/files/01-05.jpg"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rmAutofit fontScale="90000"/>
          </a:bodyPr>
          <a:lstStyle/>
          <a:p>
            <a:r>
              <a:rPr lang="ru-RU" dirty="0" smtClean="0"/>
              <a:t>Управление информационной безопасности</a:t>
            </a:r>
            <a:endParaRPr lang="ru-RU" dirty="0"/>
          </a:p>
        </p:txBody>
      </p:sp>
      <p:sp>
        <p:nvSpPr>
          <p:cNvPr id="3" name="Подзаголовок 2"/>
          <p:cNvSpPr>
            <a:spLocks noGrp="1"/>
          </p:cNvSpPr>
          <p:nvPr>
            <p:ph type="subTitle" idx="1"/>
          </p:nvPr>
        </p:nvSpPr>
        <p:spPr/>
        <p:txBody>
          <a:bodyPr/>
          <a:lstStyle/>
          <a:p>
            <a:r>
              <a:rPr lang="ru-RU" dirty="0" smtClean="0"/>
              <a:t>Общие положения</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200" dirty="0" smtClean="0"/>
              <a:t>Управление безопасностью в «широком» смысле</a:t>
            </a:r>
            <a:endParaRPr lang="ru-RU" sz="3200" dirty="0"/>
          </a:p>
        </p:txBody>
      </p:sp>
      <p:pic>
        <p:nvPicPr>
          <p:cNvPr id="6" name="Содержимое 5" descr="Взаимосвязи уровней организации информационной безопасности">
            <a:hlinkClick r:id="rId2"/>
          </p:cNvPr>
          <p:cNvPicPr>
            <a:picLocks noGrp="1"/>
          </p:cNvPicPr>
          <p:nvPr>
            <p:ph idx="1"/>
          </p:nvPr>
        </p:nvPicPr>
        <p:blipFill>
          <a:blip r:embed="rId3"/>
          <a:stretch>
            <a:fillRect/>
          </a:stretch>
        </p:blipFill>
        <p:spPr bwMode="auto">
          <a:xfrm>
            <a:off x="635000" y="2358231"/>
            <a:ext cx="7874000" cy="3009900"/>
          </a:xfrm>
          <a:prstGeom prst="rect">
            <a:avLst/>
          </a:prstGeom>
          <a:noFill/>
          <a:ln w="9525">
            <a:noFill/>
            <a:miter lim="800000"/>
            <a:headEnd/>
            <a:tailEnd/>
          </a:ln>
        </p:spPr>
      </p:pic>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Сфера международных организаций</a:t>
            </a:r>
            <a:endParaRPr lang="ru-RU" dirty="0"/>
          </a:p>
        </p:txBody>
      </p:sp>
      <p:sp>
        <p:nvSpPr>
          <p:cNvPr id="3" name="Содержимое 2"/>
          <p:cNvSpPr>
            <a:spLocks noGrp="1"/>
          </p:cNvSpPr>
          <p:nvPr>
            <p:ph idx="1"/>
          </p:nvPr>
        </p:nvSpPr>
        <p:spPr/>
        <p:txBody>
          <a:bodyPr>
            <a:normAutofit lnSpcReduction="10000"/>
          </a:bodyPr>
          <a:lstStyle/>
          <a:p>
            <a:r>
              <a:rPr lang="ru-RU" dirty="0" smtClean="0"/>
              <a:t>Разработка </a:t>
            </a:r>
            <a:r>
              <a:rPr lang="ru-RU" dirty="0"/>
              <a:t>правил и стандартов (в том числе и сетевых протоколов), имеющих глобальное значение</a:t>
            </a:r>
          </a:p>
          <a:p>
            <a:r>
              <a:rPr lang="ru-RU" dirty="0"/>
              <a:t>Обмен актуальной информацией и предупреждениями о новых угрозах</a:t>
            </a:r>
          </a:p>
          <a:p>
            <a:r>
              <a:rPr lang="ru-RU" dirty="0"/>
              <a:t>Координация работы специалистов, экспертов и исследователей, представляющих различные заинтересованные стороны</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Роль международных организаций</a:t>
            </a:r>
            <a:endParaRPr lang="ru-RU" dirty="0"/>
          </a:p>
        </p:txBody>
      </p:sp>
      <p:sp>
        <p:nvSpPr>
          <p:cNvPr id="3" name="Содержимое 2"/>
          <p:cNvSpPr>
            <a:spLocks noGrp="1"/>
          </p:cNvSpPr>
          <p:nvPr>
            <p:ph idx="1"/>
          </p:nvPr>
        </p:nvSpPr>
        <p:spPr>
          <a:xfrm>
            <a:off x="457200" y="1357298"/>
            <a:ext cx="8229600" cy="5000660"/>
          </a:xfrm>
        </p:spPr>
        <p:txBody>
          <a:bodyPr>
            <a:normAutofit fontScale="62500" lnSpcReduction="20000"/>
          </a:bodyPr>
          <a:lstStyle/>
          <a:p>
            <a:r>
              <a:rPr lang="ru-RU" dirty="0" smtClean="0"/>
              <a:t>Разработка, согласование и </a:t>
            </a:r>
            <a:r>
              <a:rPr lang="ru-RU" dirty="0"/>
              <a:t>дальнейшего распространения общих для всего сообщества пользователей </a:t>
            </a:r>
            <a:r>
              <a:rPr lang="ru-RU" dirty="0" smtClean="0"/>
              <a:t>технических </a:t>
            </a:r>
            <a:r>
              <a:rPr lang="ru-RU" dirty="0"/>
              <a:t>и организационных решений, таких как:</a:t>
            </a:r>
          </a:p>
          <a:p>
            <a:pPr lvl="1"/>
            <a:r>
              <a:rPr lang="ru-RU" dirty="0"/>
              <a:t>протоколы глобальных сетей;</a:t>
            </a:r>
          </a:p>
          <a:p>
            <a:pPr lvl="1"/>
            <a:r>
              <a:rPr lang="ru-RU" dirty="0"/>
              <a:t>архитектуры, алгоритмы, протоколы публичных средств шифрования данных;</a:t>
            </a:r>
          </a:p>
          <a:p>
            <a:pPr lvl="1"/>
            <a:r>
              <a:rPr lang="ru-RU" dirty="0"/>
              <a:t>правила построения глобальных сетей обмена данными и других элементов глобальной инфраструктуры информационной безопасности.</a:t>
            </a:r>
          </a:p>
          <a:p>
            <a:pPr lvl="0"/>
            <a:r>
              <a:rPr lang="ru-RU" dirty="0" smtClean="0"/>
              <a:t>Организация </a:t>
            </a:r>
            <a:r>
              <a:rPr lang="ru-RU" dirty="0"/>
              <a:t>обмена знаниями и актуальными новостями в среде специалистов </a:t>
            </a:r>
            <a:r>
              <a:rPr lang="ru-RU" dirty="0" smtClean="0"/>
              <a:t>информационной </a:t>
            </a:r>
            <a:r>
              <a:rPr lang="ru-RU" dirty="0"/>
              <a:t>безопасности </a:t>
            </a:r>
            <a:r>
              <a:rPr lang="ru-RU" dirty="0" smtClean="0"/>
              <a:t>(публикация </a:t>
            </a:r>
            <a:r>
              <a:rPr lang="ru-RU" dirty="0"/>
              <a:t>специализированных периодических изданий и сборников научных работ, организация специализированных научно-практических конференций, семинаров и т.п</a:t>
            </a:r>
            <a:r>
              <a:rPr lang="ru-RU" dirty="0" smtClean="0"/>
              <a:t>.);</a:t>
            </a:r>
            <a:endParaRPr lang="ru-RU" dirty="0"/>
          </a:p>
          <a:p>
            <a:pPr lvl="0"/>
            <a:r>
              <a:rPr lang="ru-RU" dirty="0" smtClean="0"/>
              <a:t>Организация </a:t>
            </a:r>
            <a:r>
              <a:rPr lang="ru-RU" dirty="0"/>
              <a:t>и поддержание в актуальном состоянии баз данных и баз знаний</a:t>
            </a:r>
            <a:r>
              <a:rPr lang="ru-RU" dirty="0" smtClean="0"/>
              <a:t>, необходимых пользователям, </a:t>
            </a:r>
            <a:r>
              <a:rPr lang="ru-RU" dirty="0"/>
              <a:t>администраторам, разработчикам </a:t>
            </a:r>
            <a:r>
              <a:rPr lang="ru-RU" dirty="0" smtClean="0"/>
              <a:t>систем </a:t>
            </a:r>
            <a:r>
              <a:rPr lang="ru-RU" dirty="0"/>
              <a:t>для обеспечения информационной </a:t>
            </a:r>
            <a:r>
              <a:rPr lang="ru-RU" dirty="0" smtClean="0"/>
              <a:t>безопасности (например, базы </a:t>
            </a:r>
            <a:r>
              <a:rPr lang="ru-RU" dirty="0"/>
              <a:t>данных, </a:t>
            </a:r>
            <a:r>
              <a:rPr lang="ru-RU" dirty="0" smtClean="0"/>
              <a:t>выявленных уязвимостей </a:t>
            </a:r>
            <a:r>
              <a:rPr lang="ru-RU" dirty="0"/>
              <a:t>различных программных и аппаратных </a:t>
            </a:r>
            <a:r>
              <a:rPr lang="ru-RU" dirty="0" smtClean="0"/>
              <a:t>платформ).</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Сфера глобальных </a:t>
            </a:r>
            <a:r>
              <a:rPr lang="ru-RU" dirty="0" err="1" smtClean="0"/>
              <a:t>ИТ-компаний</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Методологическая </a:t>
            </a:r>
            <a:r>
              <a:rPr lang="ru-RU" dirty="0"/>
              <a:t>и организационная поддержка </a:t>
            </a:r>
            <a:r>
              <a:rPr lang="ru-RU" dirty="0" smtClean="0"/>
              <a:t>(в части информационной безопасности) использования </a:t>
            </a:r>
            <a:r>
              <a:rPr lang="ru-RU" dirty="0"/>
              <a:t>продуктов и услуг, поставляемых на рынок</a:t>
            </a:r>
          </a:p>
          <a:p>
            <a:r>
              <a:rPr lang="ru-RU" dirty="0" smtClean="0"/>
              <a:t>Взаимодействие </a:t>
            </a:r>
            <a:r>
              <a:rPr lang="ru-RU" dirty="0"/>
              <a:t>с </a:t>
            </a:r>
            <a:r>
              <a:rPr lang="ru-RU" dirty="0" smtClean="0"/>
              <a:t>пользователями </a:t>
            </a:r>
            <a:r>
              <a:rPr lang="ru-RU" dirty="0"/>
              <a:t>продуктов и </a:t>
            </a:r>
            <a:r>
              <a:rPr lang="ru-RU" dirty="0" smtClean="0"/>
              <a:t>услуг </a:t>
            </a:r>
            <a:r>
              <a:rPr lang="ru-RU" dirty="0"/>
              <a:t>с целью повышения эффективности использования информационных систем и получения </a:t>
            </a:r>
            <a:r>
              <a:rPr lang="ru-RU" dirty="0" smtClean="0"/>
              <a:t>обратной связи </a:t>
            </a:r>
            <a:r>
              <a:rPr lang="ru-RU" dirty="0"/>
              <a:t>для </a:t>
            </a:r>
            <a:r>
              <a:rPr lang="ru-RU" dirty="0" smtClean="0"/>
              <a:t>развития продуктов </a:t>
            </a:r>
            <a:r>
              <a:rPr lang="ru-RU" dirty="0"/>
              <a:t>и </a:t>
            </a:r>
            <a:r>
              <a:rPr lang="ru-RU" dirty="0" smtClean="0"/>
              <a:t>услуг</a:t>
            </a:r>
          </a:p>
          <a:p>
            <a:r>
              <a:rPr lang="ru-RU" dirty="0" smtClean="0"/>
              <a:t>Формирование норм и тенденций де-факто</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Сфера государственных организаций</a:t>
            </a:r>
            <a:endParaRPr lang="ru-RU" dirty="0"/>
          </a:p>
        </p:txBody>
      </p:sp>
      <p:sp>
        <p:nvSpPr>
          <p:cNvPr id="3" name="Содержимое 2"/>
          <p:cNvSpPr>
            <a:spLocks noGrp="1"/>
          </p:cNvSpPr>
          <p:nvPr>
            <p:ph idx="1"/>
          </p:nvPr>
        </p:nvSpPr>
        <p:spPr/>
        <p:txBody>
          <a:bodyPr>
            <a:normAutofit fontScale="85000" lnSpcReduction="20000"/>
          </a:bodyPr>
          <a:lstStyle/>
          <a:p>
            <a:r>
              <a:rPr lang="ru-RU" dirty="0" smtClean="0"/>
              <a:t>Регулирование </a:t>
            </a:r>
            <a:r>
              <a:rPr lang="ru-RU" dirty="0"/>
              <a:t>использования информационных систем и распространения информации с целью недопущения противоправных действий, ущерба другим участникам информационного обмена, обществу и государственным органам</a:t>
            </a:r>
          </a:p>
          <a:p>
            <a:r>
              <a:rPr lang="ru-RU" dirty="0"/>
              <a:t>Разработка национальных и международных правил (законов, конвенций, соглашений и т.п.), регулирующих отношения в </a:t>
            </a:r>
            <a:r>
              <a:rPr lang="ru-RU" dirty="0" smtClean="0"/>
              <a:t>сфере информационной безопасности</a:t>
            </a:r>
            <a:endParaRPr lang="ru-RU" dirty="0"/>
          </a:p>
          <a:p>
            <a:r>
              <a:rPr lang="ru-RU" dirty="0"/>
              <a:t>Осуществление контроля (в различных формах)</a:t>
            </a:r>
          </a:p>
          <a:p>
            <a:r>
              <a:rPr lang="ru-RU" dirty="0"/>
              <a:t>Осуществление правоприменительной и правоохранительной деятельности</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Сфера пользователей– владельцев информационных активов</a:t>
            </a:r>
            <a:endParaRPr lang="ru-RU" dirty="0"/>
          </a:p>
        </p:txBody>
      </p:sp>
      <p:sp>
        <p:nvSpPr>
          <p:cNvPr id="3" name="Содержимое 2"/>
          <p:cNvSpPr>
            <a:spLocks noGrp="1"/>
          </p:cNvSpPr>
          <p:nvPr>
            <p:ph idx="1"/>
          </p:nvPr>
        </p:nvSpPr>
        <p:spPr>
          <a:xfrm>
            <a:off x="457200" y="2071678"/>
            <a:ext cx="8229600" cy="4237682"/>
          </a:xfrm>
        </p:spPr>
        <p:txBody>
          <a:bodyPr>
            <a:normAutofit lnSpcReduction="10000"/>
          </a:bodyPr>
          <a:lstStyle/>
          <a:p>
            <a:r>
              <a:rPr lang="ru-RU" dirty="0" smtClean="0"/>
              <a:t>Защита </a:t>
            </a:r>
            <a:r>
              <a:rPr lang="ru-RU" dirty="0"/>
              <a:t>собственных информационных </a:t>
            </a:r>
            <a:r>
              <a:rPr lang="ru-RU" dirty="0" smtClean="0"/>
              <a:t>ресурсов (формирование опыта)</a:t>
            </a:r>
            <a:endParaRPr lang="ru-RU" dirty="0"/>
          </a:p>
          <a:p>
            <a:r>
              <a:rPr lang="ru-RU" dirty="0"/>
              <a:t>Выделение подразделений и специалистов, </a:t>
            </a:r>
            <a:r>
              <a:rPr lang="ru-RU" dirty="0" smtClean="0"/>
              <a:t>информационной безопасности (формирование компетенции)</a:t>
            </a:r>
            <a:endParaRPr lang="ru-RU" dirty="0"/>
          </a:p>
          <a:p>
            <a:r>
              <a:rPr lang="ru-RU" dirty="0"/>
              <a:t>Разработка и применение внутренних политик и правил </a:t>
            </a:r>
            <a:r>
              <a:rPr lang="ru-RU" dirty="0" smtClean="0"/>
              <a:t>безопасности (формирование практики)</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Сфера экспертных, консалтинговых, учебных и внедренческих компаний</a:t>
            </a:r>
            <a:endParaRPr lang="ru-RU" sz="3600" dirty="0"/>
          </a:p>
        </p:txBody>
      </p:sp>
      <p:sp>
        <p:nvSpPr>
          <p:cNvPr id="3" name="Содержимое 2"/>
          <p:cNvSpPr>
            <a:spLocks noGrp="1"/>
          </p:cNvSpPr>
          <p:nvPr>
            <p:ph idx="1"/>
          </p:nvPr>
        </p:nvSpPr>
        <p:spPr>
          <a:xfrm>
            <a:off x="457200" y="2000240"/>
            <a:ext cx="8229600" cy="4125923"/>
          </a:xfrm>
        </p:spPr>
        <p:txBody>
          <a:bodyPr>
            <a:normAutofit fontScale="92500" lnSpcReduction="10000"/>
          </a:bodyPr>
          <a:lstStyle/>
          <a:p>
            <a:r>
              <a:rPr lang="ru-RU" dirty="0" smtClean="0"/>
              <a:t>Выполнение функций безопасности </a:t>
            </a:r>
            <a:r>
              <a:rPr lang="ru-RU" dirty="0"/>
              <a:t>на условиях аутсорсинга</a:t>
            </a:r>
          </a:p>
          <a:p>
            <a:r>
              <a:rPr lang="ru-RU" dirty="0"/>
              <a:t>Разработка и внедрение индивидуальных </a:t>
            </a:r>
            <a:r>
              <a:rPr lang="ru-RU" dirty="0" smtClean="0"/>
              <a:t>и массовых решений </a:t>
            </a:r>
            <a:r>
              <a:rPr lang="ru-RU" dirty="0"/>
              <a:t>в </a:t>
            </a:r>
            <a:r>
              <a:rPr lang="ru-RU" dirty="0" smtClean="0"/>
              <a:t>области информационной безопасности</a:t>
            </a:r>
            <a:endParaRPr lang="ru-RU" dirty="0"/>
          </a:p>
          <a:p>
            <a:r>
              <a:rPr lang="ru-RU" dirty="0"/>
              <a:t>Накопление и обобщение теоретических знаний и практических навыков </a:t>
            </a:r>
            <a:r>
              <a:rPr lang="ru-RU" dirty="0" smtClean="0"/>
              <a:t>создания </a:t>
            </a:r>
            <a:r>
              <a:rPr lang="ru-RU" dirty="0"/>
              <a:t>и внедрения организационных и технических </a:t>
            </a:r>
            <a:r>
              <a:rPr lang="ru-RU" dirty="0" smtClean="0"/>
              <a:t>решений</a:t>
            </a:r>
            <a:endParaRPr lang="ru-RU" dirty="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3600" dirty="0" smtClean="0"/>
              <a:t>Проектная и процессная схемы управления</a:t>
            </a:r>
            <a:endParaRPr lang="ru-RU" sz="3600" dirty="0"/>
          </a:p>
        </p:txBody>
      </p:sp>
      <p:sp>
        <p:nvSpPr>
          <p:cNvPr id="11" name="Содержимое 10"/>
          <p:cNvSpPr>
            <a:spLocks noGrp="1"/>
          </p:cNvSpPr>
          <p:nvPr>
            <p:ph sz="half" idx="1"/>
          </p:nvPr>
        </p:nvSpPr>
        <p:spPr>
          <a:xfrm>
            <a:off x="285720" y="1600200"/>
            <a:ext cx="4210080" cy="4525963"/>
          </a:xfrm>
        </p:spPr>
        <p:txBody>
          <a:bodyPr>
            <a:normAutofit fontScale="62500" lnSpcReduction="20000"/>
          </a:bodyPr>
          <a:lstStyle/>
          <a:p>
            <a:r>
              <a:rPr lang="ru-RU" dirty="0" smtClean="0"/>
              <a:t>Проект – совокупность действий, объединенных целью быть выполненными в рамках специфицированных условий от установленного (сроком и/или обстоятельствами) начала до установленного завершения с получением специфицированного результата</a:t>
            </a:r>
          </a:p>
          <a:p>
            <a:pPr>
              <a:buNone/>
            </a:pPr>
            <a:endParaRPr lang="ru-RU" dirty="0" smtClean="0"/>
          </a:p>
          <a:p>
            <a:r>
              <a:rPr lang="ru-RU" dirty="0" smtClean="0"/>
              <a:t>Процесс – совокупность действий, объединенных целью поддерживать специфицированные условия в течение установленного периода</a:t>
            </a:r>
            <a:endParaRPr lang="ru-RU" dirty="0"/>
          </a:p>
        </p:txBody>
      </p:sp>
      <p:pic>
        <p:nvPicPr>
          <p:cNvPr id="12" name="Содержимое 5" descr="Deming.jpg"/>
          <p:cNvPicPr>
            <a:picLocks noGrp="1" noChangeAspect="1"/>
          </p:cNvPicPr>
          <p:nvPr>
            <p:ph sz="half" idx="2"/>
          </p:nvPr>
        </p:nvPicPr>
        <p:blipFill>
          <a:blip r:embed="rId2"/>
          <a:stretch>
            <a:fillRect/>
          </a:stretch>
        </p:blipFill>
        <p:spPr>
          <a:xfrm>
            <a:off x="4643438" y="3357562"/>
            <a:ext cx="4038600" cy="3012398"/>
          </a:xfrm>
        </p:spPr>
      </p:pic>
      <p:sp>
        <p:nvSpPr>
          <p:cNvPr id="4" name="Нижний колонтитул 3"/>
          <p:cNvSpPr>
            <a:spLocks noGrp="1"/>
          </p:cNvSpPr>
          <p:nvPr>
            <p:ph type="ftr" sz="quarter" idx="11"/>
          </p:nvPr>
        </p:nvSpPr>
        <p:spPr/>
        <p:txBody>
          <a:bodyPr/>
          <a:lstStyle/>
          <a:p>
            <a:r>
              <a:rPr lang="ru-RU" smtClean="0"/>
              <a:t>МГУ</a:t>
            </a:r>
            <a:endParaRPr lang="ru-RU"/>
          </a:p>
        </p:txBody>
      </p:sp>
      <p:sp>
        <p:nvSpPr>
          <p:cNvPr id="15" name="Стрелка вправо 14"/>
          <p:cNvSpPr/>
          <p:nvPr/>
        </p:nvSpPr>
        <p:spPr>
          <a:xfrm>
            <a:off x="4857752" y="1785926"/>
            <a:ext cx="3857652" cy="14287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p:cNvSpPr txBox="1"/>
          <p:nvPr/>
        </p:nvSpPr>
        <p:spPr>
          <a:xfrm>
            <a:off x="4857752" y="2357430"/>
            <a:ext cx="4286248" cy="369332"/>
          </a:xfrm>
          <a:prstGeom prst="rect">
            <a:avLst/>
          </a:prstGeom>
          <a:noFill/>
        </p:spPr>
        <p:txBody>
          <a:bodyPr wrap="square" rtlCol="0">
            <a:spAutoFit/>
          </a:bodyPr>
          <a:lstStyle/>
          <a:p>
            <a:r>
              <a:rPr lang="ru-RU" b="1" u="sng" dirty="0" smtClean="0"/>
              <a:t>Гинема</a:t>
            </a:r>
            <a:r>
              <a:rPr lang="ru-RU" dirty="0" smtClean="0"/>
              <a:t>   Этап1 Этап2 Этап3 … </a:t>
            </a:r>
            <a:r>
              <a:rPr lang="ru-RU" b="1" u="sng" dirty="0" smtClean="0"/>
              <a:t>Мортема</a:t>
            </a:r>
            <a:endParaRPr lang="ru-RU" b="1" u="sng" dirty="0"/>
          </a:p>
        </p:txBody>
      </p:sp>
      <p:sp>
        <p:nvSpPr>
          <p:cNvPr id="21" name="Левая круглая скобка 20"/>
          <p:cNvSpPr/>
          <p:nvPr/>
        </p:nvSpPr>
        <p:spPr>
          <a:xfrm>
            <a:off x="4857752" y="1428736"/>
            <a:ext cx="73152" cy="842962"/>
          </a:xfrm>
          <a:prstGeom prst="lef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22" name="Правая круглая скобка 21"/>
          <p:cNvSpPr/>
          <p:nvPr/>
        </p:nvSpPr>
        <p:spPr>
          <a:xfrm>
            <a:off x="8643966" y="1357298"/>
            <a:ext cx="73152" cy="914400"/>
          </a:xfrm>
          <a:prstGeom prst="rightBracket">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ru-RU"/>
          </a:p>
        </p:txBody>
      </p:sp>
      <p:sp>
        <p:nvSpPr>
          <p:cNvPr id="23" name="TextBox 22"/>
          <p:cNvSpPr txBox="1"/>
          <p:nvPr/>
        </p:nvSpPr>
        <p:spPr>
          <a:xfrm>
            <a:off x="5715008" y="3000372"/>
            <a:ext cx="2571768" cy="369332"/>
          </a:xfrm>
          <a:prstGeom prst="rect">
            <a:avLst/>
          </a:prstGeom>
          <a:noFill/>
        </p:spPr>
        <p:txBody>
          <a:bodyPr wrap="square" rtlCol="0">
            <a:spAutoFit/>
          </a:bodyPr>
          <a:lstStyle/>
          <a:p>
            <a:r>
              <a:rPr lang="ru-RU" dirty="0" smtClean="0"/>
              <a:t>Цикл Шухарта-Деминга</a:t>
            </a:r>
            <a:endParaRPr lang="ru-RU" dirty="0"/>
          </a:p>
        </p:txBody>
      </p:sp>
      <p:sp>
        <p:nvSpPr>
          <p:cNvPr id="24" name="TextBox 23"/>
          <p:cNvSpPr txBox="1"/>
          <p:nvPr/>
        </p:nvSpPr>
        <p:spPr>
          <a:xfrm>
            <a:off x="5786446" y="1357298"/>
            <a:ext cx="2143140" cy="369332"/>
          </a:xfrm>
          <a:prstGeom prst="rect">
            <a:avLst/>
          </a:prstGeom>
          <a:noFill/>
        </p:spPr>
        <p:txBody>
          <a:bodyPr wrap="square" rtlCol="0">
            <a:spAutoFit/>
          </a:bodyPr>
          <a:lstStyle/>
          <a:p>
            <a:r>
              <a:rPr lang="ru-RU" dirty="0" smtClean="0"/>
              <a:t>Проект управления</a:t>
            </a:r>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3600" dirty="0" smtClean="0"/>
              <a:t>Процесс управления</a:t>
            </a:r>
            <a:endParaRPr lang="ru-RU" sz="3600" dirty="0"/>
          </a:p>
        </p:txBody>
      </p:sp>
      <p:sp>
        <p:nvSpPr>
          <p:cNvPr id="3" name="Содержимое 2"/>
          <p:cNvSpPr>
            <a:spLocks noGrp="1"/>
          </p:cNvSpPr>
          <p:nvPr>
            <p:ph sz="half" idx="1"/>
          </p:nvPr>
        </p:nvSpPr>
        <p:spPr>
          <a:xfrm>
            <a:off x="457200" y="1357298"/>
            <a:ext cx="4038600" cy="4768865"/>
          </a:xfrm>
        </p:spPr>
        <p:txBody>
          <a:bodyPr>
            <a:normAutofit fontScale="62500" lnSpcReduction="20000"/>
          </a:bodyPr>
          <a:lstStyle/>
          <a:p>
            <a:pPr>
              <a:buNone/>
            </a:pPr>
            <a:endParaRPr lang="ru-RU" b="1" dirty="0" smtClean="0"/>
          </a:p>
          <a:p>
            <a:r>
              <a:rPr lang="ru-RU" dirty="0"/>
              <a:t>Планирование </a:t>
            </a:r>
            <a:r>
              <a:rPr lang="ru-RU" dirty="0" smtClean="0"/>
              <a:t>– идентификация проблемы, формулирование или коррекция целей, оценка </a:t>
            </a:r>
            <a:r>
              <a:rPr lang="ru-RU" dirty="0"/>
              <a:t>возможностей и планирование необходимых изменений.</a:t>
            </a:r>
          </a:p>
          <a:p>
            <a:r>
              <a:rPr lang="ru-RU" dirty="0"/>
              <a:t>Выполнение – поиск решения проблемы и осуществление запланированных </a:t>
            </a:r>
            <a:r>
              <a:rPr lang="ru-RU" dirty="0" smtClean="0"/>
              <a:t>мероприятий для реализации решения.</a:t>
            </a:r>
            <a:endParaRPr lang="ru-RU" dirty="0"/>
          </a:p>
          <a:p>
            <a:r>
              <a:rPr lang="ru-RU" dirty="0"/>
              <a:t>Проверка (изучение) – оценка результатов и выводы </a:t>
            </a:r>
            <a:r>
              <a:rPr lang="ru-RU" dirty="0" smtClean="0"/>
              <a:t>о степени соответствия  результата поставленной задаче.</a:t>
            </a:r>
            <a:endParaRPr lang="ru-RU" dirty="0"/>
          </a:p>
          <a:p>
            <a:r>
              <a:rPr lang="ru-RU" dirty="0" smtClean="0"/>
              <a:t>Действия - принятие </a:t>
            </a:r>
            <a:r>
              <a:rPr lang="ru-RU" dirty="0"/>
              <a:t>решения на основе полученных выводов; если изменение не решает поставленную задачу следует повторить цикл, внеся коррективы в план.</a:t>
            </a:r>
          </a:p>
          <a:p>
            <a:endParaRPr lang="ru-RU" dirty="0"/>
          </a:p>
        </p:txBody>
      </p:sp>
      <p:sp>
        <p:nvSpPr>
          <p:cNvPr id="9" name="Содержимое 8"/>
          <p:cNvSpPr>
            <a:spLocks noGrp="1"/>
          </p:cNvSpPr>
          <p:nvPr>
            <p:ph sz="half" idx="2"/>
          </p:nvPr>
        </p:nvSpPr>
        <p:spPr>
          <a:xfrm>
            <a:off x="4857752" y="3643314"/>
            <a:ext cx="4000528" cy="2482849"/>
          </a:xfrm>
        </p:spPr>
        <p:txBody>
          <a:bodyPr>
            <a:normAutofit fontScale="62500" lnSpcReduction="20000"/>
          </a:bodyPr>
          <a:lstStyle/>
          <a:p>
            <a:pPr>
              <a:buNone/>
            </a:pPr>
            <a:r>
              <a:rPr lang="ru-RU" dirty="0" smtClean="0"/>
              <a:t> </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grpSp>
        <p:nvGrpSpPr>
          <p:cNvPr id="6" name="Группа 7"/>
          <p:cNvGrpSpPr>
            <a:grpSpLocks/>
          </p:cNvGrpSpPr>
          <p:nvPr/>
        </p:nvGrpSpPr>
        <p:grpSpPr bwMode="auto">
          <a:xfrm>
            <a:off x="5286380" y="2786058"/>
            <a:ext cx="3132137" cy="2160587"/>
            <a:chOff x="5000628" y="928670"/>
            <a:chExt cx="4334751" cy="2953170"/>
          </a:xfrm>
        </p:grpSpPr>
        <p:pic>
          <p:nvPicPr>
            <p:cNvPr id="7" name="Picture 2" descr="C:\Documents and Settings\dyanchenko\Рабочий стол\Oracle\tmp\pdca-plan-do-check-act.png"/>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5000628" y="928670"/>
              <a:ext cx="4334751" cy="295317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8" name="TextBox 3"/>
            <p:cNvSpPr txBox="1">
              <a:spLocks noChangeArrowheads="1"/>
            </p:cNvSpPr>
            <p:nvPr/>
          </p:nvSpPr>
          <p:spPr bwMode="auto">
            <a:xfrm>
              <a:off x="6501203" y="1857367"/>
              <a:ext cx="1214961" cy="5424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000" b="1" i="1" dirty="0" smtClean="0">
                  <a:solidFill>
                    <a:srgbClr val="FF0000"/>
                  </a:solidFill>
                  <a:latin typeface="Calibri" pitchFamily="34" charset="0"/>
                </a:rPr>
                <a:t>СУИБ</a:t>
              </a:r>
              <a:endParaRPr lang="ru-RU" sz="2000" b="1" i="1" dirty="0">
                <a:solidFill>
                  <a:srgbClr val="FF0000"/>
                </a:solidFill>
                <a:latin typeface="Calibri" pitchFamily="34" charset="0"/>
              </a:endParaRPr>
            </a:p>
          </p:txBody>
        </p:sp>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1000100" y="500042"/>
            <a:ext cx="7340600" cy="479425"/>
          </a:xfrm>
        </p:spPr>
        <p:txBody>
          <a:bodyPr rtlCol="0">
            <a:normAutofit fontScale="90000"/>
          </a:bodyPr>
          <a:lstStyle/>
          <a:p>
            <a:pPr eaLnBrk="1" fontAlgn="auto" hangingPunct="1">
              <a:spcAft>
                <a:spcPts val="0"/>
              </a:spcAft>
              <a:defRPr/>
            </a:pPr>
            <a:r>
              <a:rPr lang="ru-RU" sz="3200" dirty="0" smtClean="0">
                <a:latin typeface="+mn-lt"/>
                <a:cs typeface="Times New Roman" pitchFamily="18" charset="0"/>
              </a:rPr>
              <a:t>Уровни управления в «узком» смысле</a:t>
            </a:r>
            <a:r>
              <a:rPr lang="ru-RU" sz="3200" b="1" dirty="0" smtClean="0">
                <a:latin typeface="+mn-lt"/>
                <a:cs typeface="Times New Roman" pitchFamily="18" charset="0"/>
              </a:rPr>
              <a:t/>
            </a:r>
            <a:br>
              <a:rPr lang="ru-RU" sz="3200" b="1" dirty="0" smtClean="0">
                <a:latin typeface="+mn-lt"/>
                <a:cs typeface="Times New Roman" pitchFamily="18" charset="0"/>
              </a:rPr>
            </a:br>
            <a:endParaRPr lang="ru-RU" sz="3200" b="1" dirty="0" smtClean="0">
              <a:solidFill>
                <a:schemeClr val="tx2"/>
              </a:solidFill>
              <a:latin typeface="Times New Roman" pitchFamily="18" charset="0"/>
              <a:cs typeface="Times New Roman" pitchFamily="18" charset="0"/>
            </a:endParaRPr>
          </a:p>
        </p:txBody>
      </p:sp>
      <p:sp>
        <p:nvSpPr>
          <p:cNvPr id="9" name="Нижний колонтитул 8"/>
          <p:cNvSpPr>
            <a:spLocks noGrp="1"/>
          </p:cNvSpPr>
          <p:nvPr>
            <p:ph type="ftr" sz="quarter" idx="11"/>
          </p:nvPr>
        </p:nvSpPr>
        <p:spPr/>
        <p:txBody>
          <a:bodyPr/>
          <a:lstStyle/>
          <a:p>
            <a:r>
              <a:rPr lang="ru-RU" smtClean="0"/>
              <a:t>МГУ</a:t>
            </a:r>
            <a:endParaRPr lang="ru-RU"/>
          </a:p>
        </p:txBody>
      </p:sp>
      <p:sp>
        <p:nvSpPr>
          <p:cNvPr id="11267" name="Text Box 4"/>
          <p:cNvSpPr txBox="1">
            <a:spLocks noChangeArrowheads="1"/>
          </p:cNvSpPr>
          <p:nvPr/>
        </p:nvSpPr>
        <p:spPr bwMode="auto">
          <a:xfrm>
            <a:off x="571472" y="5357826"/>
            <a:ext cx="7991475" cy="1304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a14:hiddenLine>
            </a:ext>
          </a:extLst>
        </p:spPr>
        <p:txBody>
          <a:bodyPr lIns="73025" tIns="36512" rIns="73025" bIns="3651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ru-RU" sz="2400" b="1" i="1" dirty="0">
                <a:latin typeface="+mn-lt"/>
              </a:rPr>
              <a:t>Управление должно начинаться сверху</a:t>
            </a:r>
            <a:r>
              <a:rPr lang="ru-RU" sz="3200" b="1" i="1" dirty="0">
                <a:latin typeface="+mn-lt"/>
              </a:rPr>
              <a:t> </a:t>
            </a:r>
            <a:r>
              <a:rPr lang="ru-RU" sz="2400" b="1" i="1" dirty="0">
                <a:latin typeface="+mn-lt"/>
              </a:rPr>
              <a:t>и охватывать все уровни организации системы информационной безопасности</a:t>
            </a:r>
          </a:p>
        </p:txBody>
      </p:sp>
      <p:pic>
        <p:nvPicPr>
          <p:cNvPr id="11268" name="Picture 5" descr="Drawing2"/>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428596" y="2500306"/>
            <a:ext cx="1933028" cy="164307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1269" name="Text Box 6"/>
          <p:cNvSpPr txBox="1">
            <a:spLocks noChangeArrowheads="1"/>
          </p:cNvSpPr>
          <p:nvPr/>
        </p:nvSpPr>
        <p:spPr bwMode="auto">
          <a:xfrm>
            <a:off x="2571736" y="2214554"/>
            <a:ext cx="6572264" cy="13663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a14:hiddenLine>
            </a:ext>
          </a:extLst>
        </p:spPr>
        <p:txBody>
          <a:bodyPr wrap="square" lIns="73025" tIns="36512" rIns="73025" bIns="3651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800" dirty="0" smtClean="0">
                <a:latin typeface="+mn-lt"/>
              </a:rPr>
              <a:t>2.</a:t>
            </a:r>
            <a:r>
              <a:rPr lang="ru-RU" sz="2800" b="1" dirty="0" smtClean="0">
                <a:latin typeface="+mn-lt"/>
              </a:rPr>
              <a:t> Операционный </a:t>
            </a:r>
            <a:r>
              <a:rPr lang="ru-RU" sz="2800" b="1" dirty="0">
                <a:latin typeface="+mn-lt"/>
              </a:rPr>
              <a:t>– </a:t>
            </a:r>
            <a:r>
              <a:rPr lang="ru-RU" sz="2800" dirty="0">
                <a:latin typeface="+mn-lt"/>
              </a:rPr>
              <a:t>контроль выполнения </a:t>
            </a:r>
            <a:r>
              <a:rPr lang="ru-RU" sz="2800" dirty="0" smtClean="0">
                <a:latin typeface="+mn-lt"/>
              </a:rPr>
              <a:t>внешних требований, группы  функций «Модернизация» и «Рост» </a:t>
            </a:r>
            <a:endParaRPr lang="ru-RU" sz="2800" dirty="0">
              <a:latin typeface="+mn-lt"/>
            </a:endParaRPr>
          </a:p>
        </p:txBody>
      </p:sp>
      <p:sp>
        <p:nvSpPr>
          <p:cNvPr id="11270" name="Text Box 7"/>
          <p:cNvSpPr txBox="1">
            <a:spLocks noChangeArrowheads="1"/>
          </p:cNvSpPr>
          <p:nvPr/>
        </p:nvSpPr>
        <p:spPr bwMode="auto">
          <a:xfrm>
            <a:off x="3071802" y="3714752"/>
            <a:ext cx="6072198" cy="13663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a14:hiddenLine>
            </a:ext>
          </a:extLst>
        </p:spPr>
        <p:txBody>
          <a:bodyPr wrap="square" lIns="73025" tIns="36512" rIns="73025" bIns="3651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800" dirty="0" smtClean="0">
                <a:latin typeface="+mn-lt"/>
              </a:rPr>
              <a:t>3. </a:t>
            </a:r>
            <a:r>
              <a:rPr lang="ru-RU" sz="2800" b="1" dirty="0" smtClean="0">
                <a:latin typeface="+mn-lt"/>
              </a:rPr>
              <a:t>Функциональный </a:t>
            </a:r>
            <a:r>
              <a:rPr lang="ru-RU" sz="2800" b="1" dirty="0">
                <a:latin typeface="+mn-lt"/>
              </a:rPr>
              <a:t>– </a:t>
            </a:r>
            <a:r>
              <a:rPr lang="ru-RU" sz="2800" dirty="0">
                <a:latin typeface="+mn-lt"/>
              </a:rPr>
              <a:t>реализация </a:t>
            </a:r>
            <a:r>
              <a:rPr lang="ru-RU" sz="2800" dirty="0" smtClean="0">
                <a:latin typeface="+mn-lt"/>
              </a:rPr>
              <a:t>внешних требований, группы функций «Функционирование» и «Поддержка» </a:t>
            </a:r>
            <a:endParaRPr lang="ru-RU" sz="2800" dirty="0">
              <a:latin typeface="+mn-lt"/>
            </a:endParaRPr>
          </a:p>
        </p:txBody>
      </p:sp>
      <p:sp>
        <p:nvSpPr>
          <p:cNvPr id="11271" name="Text Box 8"/>
          <p:cNvSpPr txBox="1">
            <a:spLocks noChangeArrowheads="1"/>
          </p:cNvSpPr>
          <p:nvPr/>
        </p:nvSpPr>
        <p:spPr bwMode="auto">
          <a:xfrm>
            <a:off x="2143108" y="857232"/>
            <a:ext cx="6786610" cy="13663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type="none" w="sm" len="sm"/>
                <a:tailEnd/>
              </a14:hiddenLine>
            </a:ext>
          </a:extLst>
        </p:spPr>
        <p:txBody>
          <a:bodyPr wrap="square" lIns="73025" tIns="36512" rIns="73025" bIns="36512">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ru-RU" sz="2800" dirty="0" smtClean="0">
                <a:latin typeface="+mn-lt"/>
              </a:rPr>
              <a:t>1. </a:t>
            </a:r>
            <a:r>
              <a:rPr lang="ru-RU" sz="2800" b="1" dirty="0" smtClean="0">
                <a:latin typeface="+mn-lt"/>
              </a:rPr>
              <a:t>Стратегический</a:t>
            </a:r>
            <a:r>
              <a:rPr lang="en-US" sz="2800" b="1" dirty="0" smtClean="0">
                <a:latin typeface="+mn-lt"/>
              </a:rPr>
              <a:t> </a:t>
            </a:r>
            <a:r>
              <a:rPr lang="en-US" sz="2800" dirty="0" smtClean="0">
                <a:latin typeface="+mn-lt"/>
              </a:rPr>
              <a:t>– </a:t>
            </a:r>
            <a:r>
              <a:rPr lang="ru-RU" sz="2800" dirty="0" smtClean="0">
                <a:latin typeface="+mn-lt"/>
              </a:rPr>
              <a:t>определение  внешних требований, группа функций «Развитие»</a:t>
            </a:r>
            <a:endParaRPr lang="ru-RU" sz="2800" dirty="0">
              <a:latin typeface="+mn-lt"/>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a:xfrm>
            <a:off x="928662" y="357166"/>
            <a:ext cx="7786742" cy="914400"/>
          </a:xfrm>
        </p:spPr>
        <p:txBody>
          <a:bodyPr>
            <a:normAutofit fontScale="90000"/>
          </a:bodyPr>
          <a:lstStyle/>
          <a:p>
            <a:r>
              <a:rPr lang="ru-RU" sz="3600" dirty="0"/>
              <a:t>Эволюция </a:t>
            </a:r>
            <a:r>
              <a:rPr lang="ru-RU" sz="3600" dirty="0" smtClean="0"/>
              <a:t>подходов организационно-технического управления безопасностью</a:t>
            </a:r>
            <a:endParaRPr lang="ru-RU" sz="3600" dirty="0"/>
          </a:p>
        </p:txBody>
      </p:sp>
      <p:sp>
        <p:nvSpPr>
          <p:cNvPr id="14" name="Нижний колонтитул 13"/>
          <p:cNvSpPr>
            <a:spLocks noGrp="1"/>
          </p:cNvSpPr>
          <p:nvPr>
            <p:ph type="ftr" sz="quarter" idx="11"/>
          </p:nvPr>
        </p:nvSpPr>
        <p:spPr/>
        <p:txBody>
          <a:bodyPr/>
          <a:lstStyle/>
          <a:p>
            <a:r>
              <a:rPr lang="ru-RU" smtClean="0"/>
              <a:t>МГУ</a:t>
            </a:r>
            <a:endParaRPr lang="ru-RU"/>
          </a:p>
        </p:txBody>
      </p:sp>
      <p:sp>
        <p:nvSpPr>
          <p:cNvPr id="239619" name="Line 3"/>
          <p:cNvSpPr>
            <a:spLocks noChangeShapeType="1"/>
          </p:cNvSpPr>
          <p:nvPr/>
        </p:nvSpPr>
        <p:spPr bwMode="auto">
          <a:xfrm flipH="1">
            <a:off x="1392238" y="1911350"/>
            <a:ext cx="3000375" cy="3068638"/>
          </a:xfrm>
          <a:prstGeom prst="line">
            <a:avLst/>
          </a:prstGeom>
          <a:noFill/>
          <a:ln w="127000">
            <a:solidFill>
              <a:schemeClr val="folHlink"/>
            </a:solidFill>
            <a:round/>
            <a:headEnd type="stealth" w="med" len="lg"/>
            <a:tailEnd type="none" w="sm" len="sm"/>
          </a:ln>
          <a:effectLst/>
        </p:spPr>
        <p:txBody>
          <a:bodyPr wrap="none" anchor="ctr"/>
          <a:lstStyle/>
          <a:p>
            <a:endParaRPr lang="ru-RU"/>
          </a:p>
        </p:txBody>
      </p:sp>
      <p:sp>
        <p:nvSpPr>
          <p:cNvPr id="239620" name="Rectangle 4"/>
          <p:cNvSpPr>
            <a:spLocks noChangeArrowheads="1"/>
          </p:cNvSpPr>
          <p:nvPr/>
        </p:nvSpPr>
        <p:spPr bwMode="auto">
          <a:xfrm>
            <a:off x="1905000" y="4738688"/>
            <a:ext cx="4673600" cy="266700"/>
          </a:xfrm>
          <a:prstGeom prst="rect">
            <a:avLst/>
          </a:prstGeom>
          <a:solidFill>
            <a:srgbClr val="D6E2FF"/>
          </a:solidFill>
          <a:ln w="12700">
            <a:solidFill>
              <a:schemeClr val="tx1"/>
            </a:solidFill>
            <a:miter lim="800000"/>
            <a:headEnd/>
            <a:tailEnd/>
          </a:ln>
          <a:effectLst/>
        </p:spPr>
        <p:txBody>
          <a:bodyPr lIns="34925" tIns="17462" rIns="34925" bIns="17462">
            <a:spAutoFit/>
          </a:bodyPr>
          <a:lstStyle/>
          <a:p>
            <a:pPr algn="l" defTabSz="546100">
              <a:lnSpc>
                <a:spcPct val="80000"/>
              </a:lnSpc>
            </a:pPr>
            <a:r>
              <a:rPr lang="ru-RU" sz="1800" b="1" dirty="0"/>
              <a:t>I: Продуктовый </a:t>
            </a:r>
            <a:r>
              <a:rPr lang="ru-RU" sz="1800" b="1" dirty="0" smtClean="0"/>
              <a:t>(реактивный) подход</a:t>
            </a:r>
            <a:endParaRPr lang="ru-RU" sz="1800" b="1" dirty="0"/>
          </a:p>
        </p:txBody>
      </p:sp>
      <p:sp>
        <p:nvSpPr>
          <p:cNvPr id="239621" name="Line 5"/>
          <p:cNvSpPr>
            <a:spLocks noChangeShapeType="1"/>
          </p:cNvSpPr>
          <p:nvPr/>
        </p:nvSpPr>
        <p:spPr bwMode="auto">
          <a:xfrm flipV="1">
            <a:off x="1071563" y="5929313"/>
            <a:ext cx="6305550" cy="14287"/>
          </a:xfrm>
          <a:prstGeom prst="line">
            <a:avLst/>
          </a:prstGeom>
          <a:noFill/>
          <a:ln w="76200">
            <a:solidFill>
              <a:schemeClr val="tx1"/>
            </a:solidFill>
            <a:round/>
            <a:headEnd type="none" w="sm" len="sm"/>
            <a:tailEnd type="none" w="sm" len="sm"/>
          </a:ln>
          <a:effectLst/>
        </p:spPr>
        <p:txBody>
          <a:bodyPr wrap="none" anchor="ctr"/>
          <a:lstStyle/>
          <a:p>
            <a:endParaRPr lang="ru-RU"/>
          </a:p>
        </p:txBody>
      </p:sp>
      <p:sp>
        <p:nvSpPr>
          <p:cNvPr id="239622" name="Rectangle 6"/>
          <p:cNvSpPr>
            <a:spLocks noChangeArrowheads="1"/>
          </p:cNvSpPr>
          <p:nvPr/>
        </p:nvSpPr>
        <p:spPr bwMode="auto">
          <a:xfrm>
            <a:off x="3276600" y="3443288"/>
            <a:ext cx="3276600" cy="483978"/>
          </a:xfrm>
          <a:prstGeom prst="rect">
            <a:avLst/>
          </a:prstGeom>
          <a:solidFill>
            <a:srgbClr val="CEDDFF"/>
          </a:solidFill>
          <a:ln w="12700">
            <a:solidFill>
              <a:schemeClr val="tx1"/>
            </a:solidFill>
            <a:miter lim="800000"/>
            <a:headEnd/>
            <a:tailEnd/>
          </a:ln>
          <a:effectLst/>
        </p:spPr>
        <p:txBody>
          <a:bodyPr lIns="34925" tIns="17462" rIns="34925" bIns="17462">
            <a:spAutoFit/>
          </a:bodyPr>
          <a:lstStyle/>
          <a:p>
            <a:pPr algn="l" defTabSz="546100">
              <a:lnSpc>
                <a:spcPct val="80000"/>
              </a:lnSpc>
            </a:pPr>
            <a:r>
              <a:rPr lang="ru-RU" sz="1800" b="1" dirty="0"/>
              <a:t>II: </a:t>
            </a:r>
            <a:r>
              <a:rPr lang="ru-RU" sz="1800" b="1" dirty="0" smtClean="0"/>
              <a:t>Системно-сервисный, интеграционный </a:t>
            </a:r>
            <a:r>
              <a:rPr lang="ru-RU" sz="1800" b="1" dirty="0"/>
              <a:t>подход</a:t>
            </a:r>
          </a:p>
        </p:txBody>
      </p:sp>
      <p:sp>
        <p:nvSpPr>
          <p:cNvPr id="239623" name="Rectangle 7"/>
          <p:cNvSpPr>
            <a:spLocks noChangeArrowheads="1"/>
          </p:cNvSpPr>
          <p:nvPr/>
        </p:nvSpPr>
        <p:spPr bwMode="auto">
          <a:xfrm>
            <a:off x="4876800" y="1981200"/>
            <a:ext cx="3663950" cy="478463"/>
          </a:xfrm>
          <a:prstGeom prst="rect">
            <a:avLst/>
          </a:prstGeom>
          <a:solidFill>
            <a:srgbClr val="C1CEFF"/>
          </a:solidFill>
          <a:ln w="12700">
            <a:solidFill>
              <a:schemeClr val="tx1"/>
            </a:solidFill>
            <a:miter lim="800000"/>
            <a:headEnd/>
            <a:tailEnd/>
          </a:ln>
          <a:effectLst/>
        </p:spPr>
        <p:txBody>
          <a:bodyPr lIns="34925" tIns="17462" rIns="34925" bIns="17462">
            <a:spAutoFit/>
          </a:bodyPr>
          <a:lstStyle/>
          <a:p>
            <a:pPr algn="l" defTabSz="546100">
              <a:lnSpc>
                <a:spcPct val="80000"/>
              </a:lnSpc>
            </a:pPr>
            <a:r>
              <a:rPr lang="ru-RU" sz="1800" b="1" dirty="0"/>
              <a:t>III: </a:t>
            </a:r>
            <a:r>
              <a:rPr lang="ru-RU" sz="1800" b="1" dirty="0" smtClean="0"/>
              <a:t>Инфраструктурный, архитектурный </a:t>
            </a:r>
            <a:r>
              <a:rPr lang="ru-RU" sz="1800" b="1" dirty="0"/>
              <a:t>подход</a:t>
            </a:r>
          </a:p>
        </p:txBody>
      </p:sp>
      <p:sp>
        <p:nvSpPr>
          <p:cNvPr id="239624" name="Line 8"/>
          <p:cNvSpPr>
            <a:spLocks noChangeShapeType="1"/>
          </p:cNvSpPr>
          <p:nvPr/>
        </p:nvSpPr>
        <p:spPr bwMode="auto">
          <a:xfrm>
            <a:off x="1120775" y="1412875"/>
            <a:ext cx="0" cy="4511675"/>
          </a:xfrm>
          <a:prstGeom prst="line">
            <a:avLst/>
          </a:prstGeom>
          <a:noFill/>
          <a:ln w="76200">
            <a:solidFill>
              <a:schemeClr val="tx1"/>
            </a:solidFill>
            <a:round/>
            <a:headEnd type="none" w="sm" len="sm"/>
            <a:tailEnd type="none" w="sm" len="sm"/>
          </a:ln>
          <a:effectLst/>
        </p:spPr>
        <p:txBody>
          <a:bodyPr wrap="none" anchor="ctr"/>
          <a:lstStyle/>
          <a:p>
            <a:endParaRPr lang="ru-RU"/>
          </a:p>
        </p:txBody>
      </p:sp>
      <p:sp>
        <p:nvSpPr>
          <p:cNvPr id="239625" name="Rectangle 9"/>
          <p:cNvSpPr>
            <a:spLocks noChangeArrowheads="1"/>
          </p:cNvSpPr>
          <p:nvPr/>
        </p:nvSpPr>
        <p:spPr bwMode="auto">
          <a:xfrm>
            <a:off x="2590800" y="5029200"/>
            <a:ext cx="4976813" cy="825500"/>
          </a:xfrm>
          <a:prstGeom prst="rect">
            <a:avLst/>
          </a:prstGeom>
          <a:noFill/>
          <a:ln w="12700">
            <a:noFill/>
            <a:miter lim="800000"/>
            <a:headEnd type="none" w="sm" len="sm"/>
            <a:tailEnd type="none" w="sm" len="sm"/>
          </a:ln>
          <a:effectLst/>
        </p:spPr>
        <p:txBody>
          <a:bodyPr wrap="none">
            <a:spAutoFit/>
          </a:bodyPr>
          <a:lstStyle/>
          <a:p>
            <a:pPr algn="l" eaLnBrk="1" hangingPunct="1"/>
            <a:r>
              <a:rPr lang="ru-RU" sz="1600"/>
              <a:t>Критерий: реагирование на реализованную угрозу</a:t>
            </a:r>
          </a:p>
          <a:p>
            <a:pPr algn="l" eaLnBrk="1" hangingPunct="1"/>
            <a:r>
              <a:rPr lang="ru-RU" sz="1600"/>
              <a:t>Решение: программно-техническое устройство</a:t>
            </a:r>
            <a:br>
              <a:rPr lang="ru-RU" sz="1600"/>
            </a:br>
            <a:r>
              <a:rPr lang="ru-RU" sz="1600"/>
              <a:t>В рамках статей </a:t>
            </a:r>
            <a:r>
              <a:rPr lang="en-US" sz="1600"/>
              <a:t>IT-</a:t>
            </a:r>
            <a:r>
              <a:rPr lang="ru-RU" sz="1600"/>
              <a:t>бюджета</a:t>
            </a:r>
          </a:p>
        </p:txBody>
      </p:sp>
      <p:sp>
        <p:nvSpPr>
          <p:cNvPr id="239626" name="Rectangle 10"/>
          <p:cNvSpPr>
            <a:spLocks noChangeArrowheads="1"/>
          </p:cNvSpPr>
          <p:nvPr/>
        </p:nvSpPr>
        <p:spPr bwMode="auto">
          <a:xfrm>
            <a:off x="2640013" y="3900488"/>
            <a:ext cx="5803900" cy="825500"/>
          </a:xfrm>
          <a:prstGeom prst="rect">
            <a:avLst/>
          </a:prstGeom>
          <a:noFill/>
          <a:ln w="12700">
            <a:noFill/>
            <a:miter lim="800000"/>
            <a:headEnd type="none" w="sm" len="sm"/>
            <a:tailEnd type="none" w="sm" len="sm"/>
          </a:ln>
          <a:effectLst/>
        </p:spPr>
        <p:txBody>
          <a:bodyPr wrap="none">
            <a:spAutoFit/>
          </a:bodyPr>
          <a:lstStyle/>
          <a:p>
            <a:pPr algn="l" eaLnBrk="1" hangingPunct="1"/>
            <a:r>
              <a:rPr lang="ru-RU" sz="1600"/>
              <a:t>Критерий: конфиденциальность, доступность, целостность</a:t>
            </a:r>
          </a:p>
          <a:p>
            <a:pPr algn="l" eaLnBrk="1" hangingPunct="1"/>
            <a:r>
              <a:rPr lang="ru-RU" sz="1600"/>
              <a:t>Решение: система информационной безопасности</a:t>
            </a:r>
            <a:r>
              <a:rPr lang="en-US" sz="1600"/>
              <a:t/>
            </a:r>
            <a:br>
              <a:rPr lang="en-US" sz="1600"/>
            </a:br>
            <a:r>
              <a:rPr lang="ru-RU" sz="1600"/>
              <a:t>Специальный ИБ-бюджет</a:t>
            </a:r>
          </a:p>
        </p:txBody>
      </p:sp>
      <p:sp>
        <p:nvSpPr>
          <p:cNvPr id="239627" name="Rectangle 11"/>
          <p:cNvSpPr>
            <a:spLocks noChangeArrowheads="1"/>
          </p:cNvSpPr>
          <p:nvPr/>
        </p:nvSpPr>
        <p:spPr bwMode="auto">
          <a:xfrm>
            <a:off x="4038600" y="2362200"/>
            <a:ext cx="4953000" cy="1069975"/>
          </a:xfrm>
          <a:prstGeom prst="rect">
            <a:avLst/>
          </a:prstGeom>
          <a:noFill/>
          <a:ln w="12700">
            <a:noFill/>
            <a:miter lim="800000"/>
            <a:headEnd type="none" w="sm" len="sm"/>
            <a:tailEnd type="none" w="sm" len="sm"/>
          </a:ln>
          <a:effectLst/>
        </p:spPr>
        <p:txBody>
          <a:bodyPr>
            <a:spAutoFit/>
          </a:bodyPr>
          <a:lstStyle/>
          <a:p>
            <a:pPr algn="l" eaLnBrk="1" hangingPunct="1"/>
            <a:r>
              <a:rPr lang="ru-RU" sz="1600" dirty="0"/>
              <a:t>Критерий: живучесть, устойчивость, непрерывность деятельности, защита ресурса</a:t>
            </a:r>
          </a:p>
          <a:p>
            <a:pPr algn="l" eaLnBrk="1" hangingPunct="1"/>
            <a:r>
              <a:rPr lang="ru-RU" sz="1600" dirty="0"/>
              <a:t>Решение: И</a:t>
            </a:r>
            <a:r>
              <a:rPr lang="en-US" sz="1600" dirty="0"/>
              <a:t>T-</a:t>
            </a:r>
            <a:r>
              <a:rPr lang="ru-RU" sz="1600" dirty="0"/>
              <a:t>архитектура</a:t>
            </a:r>
            <a:br>
              <a:rPr lang="ru-RU" sz="1600" dirty="0"/>
            </a:br>
            <a:r>
              <a:rPr lang="ru-RU" sz="1600" dirty="0"/>
              <a:t>Стратегия бюджетирования</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82594"/>
          </a:xfrm>
        </p:spPr>
        <p:txBody>
          <a:bodyPr>
            <a:normAutofit fontScale="90000"/>
          </a:bodyPr>
          <a:lstStyle/>
          <a:p>
            <a:r>
              <a:rPr lang="ru-RU" sz="3600" dirty="0" smtClean="0"/>
              <a:t>Стратегический уровень управления</a:t>
            </a:r>
            <a:endParaRPr lang="ru-RU" sz="3600" dirty="0"/>
          </a:p>
        </p:txBody>
      </p:sp>
      <p:sp>
        <p:nvSpPr>
          <p:cNvPr id="3" name="Содержимое 2"/>
          <p:cNvSpPr>
            <a:spLocks noGrp="1"/>
          </p:cNvSpPr>
          <p:nvPr>
            <p:ph idx="1"/>
          </p:nvPr>
        </p:nvSpPr>
        <p:spPr>
          <a:xfrm>
            <a:off x="457200" y="1071546"/>
            <a:ext cx="8401080" cy="5357850"/>
          </a:xfrm>
        </p:spPr>
        <p:txBody>
          <a:bodyPr>
            <a:normAutofit fontScale="70000" lnSpcReduction="20000"/>
          </a:bodyPr>
          <a:lstStyle/>
          <a:p>
            <a:r>
              <a:rPr lang="ru-RU" sz="2900" dirty="0" smtClean="0"/>
              <a:t>Управление развитием (стратегия, целеполагание)</a:t>
            </a:r>
          </a:p>
          <a:p>
            <a:pPr>
              <a:buClr>
                <a:schemeClr val="tx1"/>
              </a:buClr>
            </a:pPr>
            <a:r>
              <a:rPr lang="ru-RU" sz="2900" dirty="0" smtClean="0"/>
              <a:t>Определение стратегии безопасности</a:t>
            </a:r>
          </a:p>
          <a:p>
            <a:pPr>
              <a:buClr>
                <a:schemeClr val="tx1"/>
              </a:buClr>
            </a:pPr>
            <a:r>
              <a:rPr lang="ru-RU" sz="2900" dirty="0" smtClean="0"/>
              <a:t>Определение целей, направлений и принципов безопасности в соответствии с целями основной деятельности, обязательствами и требованиями законодательства</a:t>
            </a:r>
          </a:p>
          <a:p>
            <a:pPr>
              <a:buClr>
                <a:schemeClr val="tx1"/>
              </a:buClr>
            </a:pPr>
            <a:r>
              <a:rPr lang="ru-RU" sz="2900" dirty="0" smtClean="0"/>
              <a:t>Определение и распределение ответственности за обеспечение безопасности</a:t>
            </a:r>
          </a:p>
          <a:p>
            <a:pPr>
              <a:buClr>
                <a:schemeClr val="tx1"/>
              </a:buClr>
            </a:pPr>
            <a:r>
              <a:rPr lang="ru-RU" sz="2900" dirty="0" smtClean="0"/>
              <a:t>Интеграция процессов безопасности с процессами основной деятельности</a:t>
            </a:r>
          </a:p>
          <a:p>
            <a:pPr>
              <a:buClr>
                <a:schemeClr val="tx1"/>
              </a:buClr>
            </a:pPr>
            <a:r>
              <a:rPr lang="ru-RU" sz="2900" dirty="0" smtClean="0"/>
              <a:t>Установка критериев и оценка воздействия на процессы основной деятельности</a:t>
            </a:r>
          </a:p>
          <a:p>
            <a:pPr>
              <a:buClr>
                <a:schemeClr val="tx1"/>
              </a:buClr>
            </a:pPr>
            <a:r>
              <a:rPr lang="ru-RU" sz="2900" dirty="0" smtClean="0"/>
              <a:t>Методология оценки эффективности процессов безопасности</a:t>
            </a:r>
          </a:p>
          <a:p>
            <a:pPr>
              <a:buClr>
                <a:schemeClr val="tx1"/>
              </a:buClr>
            </a:pPr>
            <a:r>
              <a:rPr lang="ru-RU" sz="2900" dirty="0" smtClean="0"/>
              <a:t>Развитие инфраструктуры и процессов безопасности</a:t>
            </a:r>
          </a:p>
          <a:p>
            <a:pPr lvl="1">
              <a:buClr>
                <a:schemeClr val="tx1"/>
              </a:buClr>
              <a:buNone/>
            </a:pPr>
            <a:endParaRPr lang="ru-RU" sz="2900" dirty="0" smtClean="0"/>
          </a:p>
          <a:p>
            <a:pPr lvl="1">
              <a:buClr>
                <a:schemeClr val="tx1"/>
              </a:buClr>
              <a:buNone/>
            </a:pPr>
            <a:endParaRPr lang="ru-RU" sz="1600" dirty="0" smtClean="0"/>
          </a:p>
          <a:p>
            <a:pPr lvl="1" algn="ctr">
              <a:buClr>
                <a:schemeClr val="tx1"/>
              </a:buClr>
              <a:buNone/>
            </a:pPr>
            <a:r>
              <a:rPr lang="ru-RU" sz="3400" b="1" i="1" dirty="0" smtClean="0"/>
              <a:t>Основной организационный инструмент управления на стратегическом уровне – концепция информационной безопасности</a:t>
            </a:r>
          </a:p>
          <a:p>
            <a:pPr lvl="1"/>
            <a:endParaRPr lang="ru-RU" i="1" dirty="0"/>
          </a:p>
        </p:txBody>
      </p:sp>
      <p:sp>
        <p:nvSpPr>
          <p:cNvPr id="4" name="Нижний колонтитул 3"/>
          <p:cNvSpPr>
            <a:spLocks noGrp="1"/>
          </p:cNvSpPr>
          <p:nvPr>
            <p:ph type="ftr" sz="quarter" idx="11"/>
          </p:nvPr>
        </p:nvSpPr>
        <p:spPr/>
        <p:txBody>
          <a:bodyPr/>
          <a:lstStyle/>
          <a:p>
            <a:r>
              <a:rPr lang="ru-RU" smtClean="0"/>
              <a:t>МГУ</a:t>
            </a:r>
            <a:endParaRPr lang="ru-RU"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Защищаемые активы</a:t>
            </a:r>
            <a:endParaRPr lang="ru-RU" dirty="0"/>
          </a:p>
        </p:txBody>
      </p:sp>
      <p:sp>
        <p:nvSpPr>
          <p:cNvPr id="3" name="Содержимое 2"/>
          <p:cNvSpPr>
            <a:spLocks noGrp="1"/>
          </p:cNvSpPr>
          <p:nvPr>
            <p:ph idx="1"/>
          </p:nvPr>
        </p:nvSpPr>
        <p:spPr/>
        <p:txBody>
          <a:bodyPr>
            <a:normAutofit fontScale="92500" lnSpcReduction="20000"/>
          </a:bodyPr>
          <a:lstStyle/>
          <a:p>
            <a:r>
              <a:rPr lang="ru-RU" dirty="0" smtClean="0"/>
              <a:t>Отечественные принципы классификации:</a:t>
            </a:r>
          </a:p>
          <a:p>
            <a:pPr lvl="1"/>
            <a:r>
              <a:rPr lang="ru-RU" dirty="0" err="1" smtClean="0"/>
              <a:t>Гостайна</a:t>
            </a:r>
            <a:r>
              <a:rPr lang="ru-RU" dirty="0" smtClean="0"/>
              <a:t> и конфиденциальная информация</a:t>
            </a:r>
          </a:p>
          <a:p>
            <a:pPr lvl="1"/>
            <a:r>
              <a:rPr lang="ru-RU" dirty="0" smtClean="0"/>
              <a:t>Корпоративный, функциональный и персональный принципы доступа</a:t>
            </a:r>
          </a:p>
          <a:p>
            <a:r>
              <a:rPr lang="ru-RU" dirty="0" smtClean="0"/>
              <a:t>США</a:t>
            </a:r>
          </a:p>
          <a:p>
            <a:pPr lvl="1"/>
            <a:r>
              <a:rPr lang="ru-RU" dirty="0" smtClean="0"/>
              <a:t>Неклассифицированная – Открытая</a:t>
            </a:r>
          </a:p>
          <a:p>
            <a:pPr lvl="1"/>
            <a:r>
              <a:rPr lang="ru-RU" dirty="0" smtClean="0"/>
              <a:t>Чувствительная, но не классифицированная (</a:t>
            </a:r>
            <a:r>
              <a:rPr lang="en-US" dirty="0" smtClean="0"/>
              <a:t>SBU</a:t>
            </a:r>
            <a:r>
              <a:rPr lang="ru-RU" dirty="0" smtClean="0"/>
              <a:t>) – Чувствительная</a:t>
            </a:r>
          </a:p>
          <a:p>
            <a:pPr lvl="1"/>
            <a:r>
              <a:rPr lang="ru-RU" dirty="0" smtClean="0"/>
              <a:t>Конфиденциальная – Приватная</a:t>
            </a:r>
          </a:p>
          <a:p>
            <a:pPr lvl="1"/>
            <a:r>
              <a:rPr lang="ru-RU" dirty="0" smtClean="0"/>
              <a:t>Секретная – Конфиденциальная</a:t>
            </a:r>
          </a:p>
          <a:p>
            <a:pPr lvl="1"/>
            <a:r>
              <a:rPr lang="ru-RU" dirty="0" smtClean="0"/>
              <a:t>Совершенно секретная</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14348" y="285729"/>
            <a:ext cx="7772400" cy="857256"/>
          </a:xfrm>
        </p:spPr>
        <p:txBody>
          <a:bodyPr>
            <a:normAutofit/>
          </a:bodyPr>
          <a:lstStyle/>
          <a:p>
            <a:r>
              <a:rPr lang="ru-RU" sz="3600" dirty="0" smtClean="0"/>
              <a:t>Диалектика понятия угрозы</a:t>
            </a:r>
            <a:endParaRPr lang="ru-RU" sz="3600" dirty="0"/>
          </a:p>
        </p:txBody>
      </p:sp>
      <p:sp>
        <p:nvSpPr>
          <p:cNvPr id="3" name="Подзаголовок 2"/>
          <p:cNvSpPr>
            <a:spLocks noGrp="1"/>
          </p:cNvSpPr>
          <p:nvPr>
            <p:ph type="subTitle" idx="1"/>
          </p:nvPr>
        </p:nvSpPr>
        <p:spPr>
          <a:xfrm>
            <a:off x="714348" y="1857364"/>
            <a:ext cx="7715304" cy="4357718"/>
          </a:xfrm>
        </p:spPr>
        <p:txBody>
          <a:bodyPr>
            <a:normAutofit fontScale="92500" lnSpcReduction="10000"/>
          </a:bodyPr>
          <a:lstStyle/>
          <a:p>
            <a:pPr marL="324000" indent="324000" algn="l">
              <a:buFont typeface="Arial" pitchFamily="34" charset="0"/>
              <a:buChar char="•"/>
            </a:pPr>
            <a:r>
              <a:rPr lang="ru-RU" dirty="0" smtClean="0">
                <a:solidFill>
                  <a:schemeClr val="tx1"/>
                </a:solidFill>
              </a:rPr>
              <a:t>Потенциал агрессии среды</a:t>
            </a:r>
          </a:p>
          <a:p>
            <a:pPr marL="324000" indent="324000" algn="l">
              <a:buFont typeface="Arial" pitchFamily="34" charset="0"/>
              <a:buChar char="•"/>
            </a:pPr>
            <a:r>
              <a:rPr lang="ru-RU" dirty="0" smtClean="0">
                <a:solidFill>
                  <a:schemeClr val="tx1"/>
                </a:solidFill>
              </a:rPr>
              <a:t>Уязвимость информационной системы</a:t>
            </a:r>
          </a:p>
          <a:p>
            <a:pPr marL="324000" indent="324000" algn="l">
              <a:buFont typeface="Arial" pitchFamily="34" charset="0"/>
              <a:buChar char="•"/>
            </a:pPr>
            <a:r>
              <a:rPr lang="ru-RU" dirty="0" smtClean="0">
                <a:solidFill>
                  <a:schemeClr val="tx1"/>
                </a:solidFill>
              </a:rPr>
              <a:t>Информационная атака</a:t>
            </a:r>
          </a:p>
          <a:p>
            <a:pPr marL="324000" indent="324000" algn="l">
              <a:buFont typeface="Arial" pitchFamily="34" charset="0"/>
              <a:buChar char="•"/>
            </a:pPr>
            <a:r>
              <a:rPr lang="ru-RU" dirty="0" smtClean="0">
                <a:solidFill>
                  <a:schemeClr val="tx1"/>
                </a:solidFill>
              </a:rPr>
              <a:t>Событие безопасности</a:t>
            </a:r>
          </a:p>
          <a:p>
            <a:pPr marL="324000" indent="324000" algn="l">
              <a:buFont typeface="Arial" pitchFamily="34" charset="0"/>
              <a:buChar char="•"/>
            </a:pPr>
            <a:r>
              <a:rPr lang="ru-RU" dirty="0" smtClean="0">
                <a:solidFill>
                  <a:schemeClr val="tx1"/>
                </a:solidFill>
              </a:rPr>
              <a:t>Инцидент безопасности</a:t>
            </a:r>
          </a:p>
          <a:p>
            <a:pPr marL="324000" indent="324000" algn="l">
              <a:buFont typeface="Arial" pitchFamily="34" charset="0"/>
              <a:buChar char="•"/>
            </a:pPr>
            <a:r>
              <a:rPr lang="ru-RU" dirty="0" smtClean="0">
                <a:solidFill>
                  <a:schemeClr val="tx1"/>
                </a:solidFill>
              </a:rPr>
              <a:t>Модели угроз и нарушителя</a:t>
            </a:r>
          </a:p>
          <a:p>
            <a:pPr marL="324000" indent="324000" algn="l">
              <a:buFont typeface="Arial" pitchFamily="34" charset="0"/>
              <a:buChar char="•"/>
            </a:pPr>
            <a:r>
              <a:rPr lang="ru-RU" dirty="0" smtClean="0">
                <a:solidFill>
                  <a:schemeClr val="tx1"/>
                </a:solidFill>
              </a:rPr>
              <a:t>Характеристики угрозы</a:t>
            </a:r>
          </a:p>
          <a:p>
            <a:pPr marL="324000" indent="324000" algn="l">
              <a:buFont typeface="Arial" pitchFamily="34" charset="0"/>
              <a:buChar char="•"/>
            </a:pPr>
            <a:r>
              <a:rPr lang="ru-RU" dirty="0" smtClean="0">
                <a:solidFill>
                  <a:schemeClr val="tx1"/>
                </a:solidFill>
              </a:rPr>
              <a:t>Угроза инсайдера</a:t>
            </a:r>
          </a:p>
          <a:p>
            <a:pPr algn="l">
              <a:buFont typeface="Arial" pitchFamily="34" charset="0"/>
              <a:buChar char="•"/>
            </a:pP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Методы формирования модели угроз</a:t>
            </a:r>
            <a:endParaRPr lang="ru-RU" dirty="0"/>
          </a:p>
        </p:txBody>
      </p:sp>
      <p:sp>
        <p:nvSpPr>
          <p:cNvPr id="3" name="Содержимое 2"/>
          <p:cNvSpPr>
            <a:spLocks noGrp="1"/>
          </p:cNvSpPr>
          <p:nvPr>
            <p:ph idx="1"/>
          </p:nvPr>
        </p:nvSpPr>
        <p:spPr>
          <a:xfrm>
            <a:off x="457200" y="2214554"/>
            <a:ext cx="8229600" cy="3911609"/>
          </a:xfrm>
        </p:spPr>
        <p:txBody>
          <a:bodyPr>
            <a:normAutofit lnSpcReduction="10000"/>
          </a:bodyPr>
          <a:lstStyle/>
          <a:p>
            <a:r>
              <a:rPr lang="ru-RU" dirty="0" smtClean="0"/>
              <a:t>Актуализация базовой модели, частная модель актуальных угроз, оценка реализуемости</a:t>
            </a:r>
          </a:p>
          <a:p>
            <a:r>
              <a:rPr lang="ru-RU" dirty="0" smtClean="0"/>
              <a:t>Итеративная детализация оснований и классификация множества угроз, вложение классификаций</a:t>
            </a:r>
          </a:p>
          <a:p>
            <a:r>
              <a:rPr lang="ru-RU" dirty="0" smtClean="0"/>
              <a:t>Автономное моделирование агрессивной среды, разработка уязвимостей</a:t>
            </a:r>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r>
              <a:rPr lang="ru-RU" sz="3600" dirty="0" smtClean="0"/>
              <a:t>Операционный уровень управления</a:t>
            </a:r>
            <a:endParaRPr lang="ru-RU" sz="3600" dirty="0"/>
          </a:p>
        </p:txBody>
      </p:sp>
      <p:sp>
        <p:nvSpPr>
          <p:cNvPr id="3" name="Содержимое 2"/>
          <p:cNvSpPr>
            <a:spLocks noGrp="1"/>
          </p:cNvSpPr>
          <p:nvPr>
            <p:ph idx="1"/>
          </p:nvPr>
        </p:nvSpPr>
        <p:spPr>
          <a:xfrm>
            <a:off x="571472" y="1071546"/>
            <a:ext cx="8229600" cy="5483245"/>
          </a:xfrm>
        </p:spPr>
        <p:txBody>
          <a:bodyPr>
            <a:normAutofit fontScale="92500" lnSpcReduction="20000"/>
          </a:bodyPr>
          <a:lstStyle/>
          <a:p>
            <a:r>
              <a:rPr lang="ru-RU" sz="2400" dirty="0" smtClean="0"/>
              <a:t>Управление модернизацией и ростом</a:t>
            </a:r>
          </a:p>
          <a:p>
            <a:pPr>
              <a:buClr>
                <a:schemeClr val="tx1"/>
              </a:buClr>
            </a:pPr>
            <a:r>
              <a:rPr lang="ru-RU" sz="2400" dirty="0" smtClean="0"/>
              <a:t>Разработка и управление политиками безопасности</a:t>
            </a:r>
          </a:p>
          <a:p>
            <a:pPr>
              <a:buClr>
                <a:schemeClr val="tx1"/>
              </a:buClr>
            </a:pPr>
            <a:r>
              <a:rPr lang="ru-RU" sz="2400" dirty="0" smtClean="0"/>
              <a:t>Обработка и управление инцидентами</a:t>
            </a:r>
          </a:p>
          <a:p>
            <a:pPr>
              <a:buClr>
                <a:schemeClr val="tx1"/>
              </a:buClr>
            </a:pPr>
            <a:r>
              <a:rPr lang="ru-RU" sz="2400" dirty="0" smtClean="0"/>
              <a:t>Организация и управление непрерывностью информационной деятельности</a:t>
            </a:r>
          </a:p>
          <a:p>
            <a:pPr>
              <a:buClr>
                <a:schemeClr val="tx1"/>
              </a:buClr>
            </a:pPr>
            <a:r>
              <a:rPr lang="ru-RU" sz="2400" dirty="0" smtClean="0"/>
              <a:t>Управление персоналом и вовлечение его в процесс обеспечения безопасности</a:t>
            </a:r>
          </a:p>
          <a:p>
            <a:pPr>
              <a:buClr>
                <a:schemeClr val="tx1"/>
              </a:buClr>
            </a:pPr>
            <a:r>
              <a:rPr lang="ru-RU" sz="2400" dirty="0" smtClean="0"/>
              <a:t>Организация контроля и проведение аудитов</a:t>
            </a:r>
          </a:p>
          <a:p>
            <a:r>
              <a:rPr lang="ru-RU" sz="2400" dirty="0" smtClean="0"/>
              <a:t>Разработка и внедрение сервисов безопасности</a:t>
            </a:r>
          </a:p>
          <a:p>
            <a:r>
              <a:rPr lang="ru-RU" sz="2400" dirty="0" smtClean="0"/>
              <a:t>Модернизация и рост инфраструктуры и процессов безопасности</a:t>
            </a:r>
          </a:p>
          <a:p>
            <a:endParaRPr lang="ru-RU" sz="2400" dirty="0" smtClean="0"/>
          </a:p>
          <a:p>
            <a:pPr>
              <a:buNone/>
            </a:pPr>
            <a:r>
              <a:rPr lang="ru-RU" sz="2400" dirty="0" smtClean="0"/>
              <a:t> </a:t>
            </a:r>
          </a:p>
          <a:p>
            <a:pPr marL="342900" lvl="1" indent="-342900" algn="ctr">
              <a:buNone/>
            </a:pPr>
            <a:r>
              <a:rPr lang="ru-RU" sz="2600" b="1" i="1" dirty="0" smtClean="0"/>
              <a:t>Основной организационный инструмент управления на операционном уровне – политики информационной безопасности</a:t>
            </a:r>
          </a:p>
          <a:p>
            <a:pPr>
              <a:buNone/>
            </a:pPr>
            <a:endParaRPr lang="ru-RU" sz="2400"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654032"/>
          </a:xfrm>
        </p:spPr>
        <p:txBody>
          <a:bodyPr>
            <a:normAutofit fontScale="90000"/>
          </a:bodyPr>
          <a:lstStyle/>
          <a:p>
            <a:r>
              <a:rPr lang="ru-RU" dirty="0" smtClean="0"/>
              <a:t>Виды политик</a:t>
            </a:r>
            <a:endParaRPr lang="ru-RU" dirty="0"/>
          </a:p>
        </p:txBody>
      </p:sp>
      <p:sp>
        <p:nvSpPr>
          <p:cNvPr id="3" name="Содержимое 2"/>
          <p:cNvSpPr>
            <a:spLocks noGrp="1"/>
          </p:cNvSpPr>
          <p:nvPr>
            <p:ph idx="1"/>
          </p:nvPr>
        </p:nvSpPr>
        <p:spPr>
          <a:xfrm>
            <a:off x="457200" y="1142984"/>
            <a:ext cx="8229600" cy="4983179"/>
          </a:xfrm>
        </p:spPr>
        <p:txBody>
          <a:bodyPr>
            <a:normAutofit fontScale="92500" lnSpcReduction="20000"/>
          </a:bodyPr>
          <a:lstStyle/>
          <a:p>
            <a:pPr indent="0">
              <a:buNone/>
            </a:pPr>
            <a:r>
              <a:rPr lang="ru-RU" dirty="0" smtClean="0"/>
              <a:t>Во всем объеме политик необходимо выделить два их основных вида.</a:t>
            </a:r>
          </a:p>
          <a:p>
            <a:pPr lvl="1"/>
            <a:r>
              <a:rPr lang="ru-RU" dirty="0" smtClean="0"/>
              <a:t>Политики, относящиеся к определенным сферам информационной деятельности и соответствующим информационным потокам (финансам, коммерческой деятельности и т.п.).</a:t>
            </a:r>
          </a:p>
          <a:p>
            <a:pPr lvl="1"/>
            <a:r>
              <a:rPr lang="ru-RU" dirty="0" smtClean="0"/>
              <a:t>Политики, относящиеся к определенным аспектам использования информационных технологий, организации информационных потоков и организации работы персонала на всем предприятии – вне зависимости от той сферы, где используются эти технологии или занят персонал.</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439718"/>
          </a:xfrm>
        </p:spPr>
        <p:txBody>
          <a:bodyPr>
            <a:normAutofit fontScale="90000"/>
          </a:bodyPr>
          <a:lstStyle/>
          <a:p>
            <a:r>
              <a:rPr lang="ru-RU" sz="3600" dirty="0" smtClean="0"/>
              <a:t>Функциональный уровень управления</a:t>
            </a:r>
            <a:endParaRPr lang="ru-RU" sz="3600" dirty="0"/>
          </a:p>
        </p:txBody>
      </p:sp>
      <p:sp>
        <p:nvSpPr>
          <p:cNvPr id="3" name="Содержимое 2"/>
          <p:cNvSpPr>
            <a:spLocks noGrp="1"/>
          </p:cNvSpPr>
          <p:nvPr>
            <p:ph idx="1"/>
          </p:nvPr>
        </p:nvSpPr>
        <p:spPr>
          <a:xfrm>
            <a:off x="500034" y="1214422"/>
            <a:ext cx="8229600" cy="5000660"/>
          </a:xfrm>
        </p:spPr>
        <p:txBody>
          <a:bodyPr>
            <a:normAutofit fontScale="77500" lnSpcReduction="20000"/>
          </a:bodyPr>
          <a:lstStyle/>
          <a:p>
            <a:pPr>
              <a:buClr>
                <a:schemeClr val="tx1"/>
              </a:buClr>
            </a:pPr>
            <a:r>
              <a:rPr lang="ru-RU" sz="2800" dirty="0" smtClean="0"/>
              <a:t>Управление функционированием и поддержкой сервисов безопасности</a:t>
            </a:r>
          </a:p>
          <a:p>
            <a:pPr>
              <a:buClr>
                <a:schemeClr val="tx1"/>
              </a:buClr>
            </a:pPr>
            <a:r>
              <a:rPr lang="ru-RU" sz="2800" dirty="0" smtClean="0"/>
              <a:t>Управление доступом и учетными записями</a:t>
            </a:r>
          </a:p>
          <a:p>
            <a:pPr>
              <a:buClr>
                <a:schemeClr val="tx1"/>
              </a:buClr>
            </a:pPr>
            <a:r>
              <a:rPr lang="ru-RU" sz="2800" dirty="0" smtClean="0"/>
              <a:t>Управление антивирусной защитой</a:t>
            </a:r>
          </a:p>
          <a:p>
            <a:pPr>
              <a:buClr>
                <a:schemeClr val="tx1"/>
              </a:buClr>
            </a:pPr>
            <a:r>
              <a:rPr lang="ru-RU" sz="2800" dirty="0" smtClean="0"/>
              <a:t>Управление сетевой защитой</a:t>
            </a:r>
          </a:p>
          <a:p>
            <a:pPr>
              <a:buClr>
                <a:schemeClr val="tx1"/>
              </a:buClr>
            </a:pPr>
            <a:r>
              <a:rPr lang="ru-RU" sz="2800" dirty="0" smtClean="0"/>
              <a:t>Управление ключевой информацией и сертификатами ключей</a:t>
            </a:r>
          </a:p>
          <a:p>
            <a:pPr>
              <a:buClr>
                <a:schemeClr val="tx1"/>
              </a:buClr>
            </a:pPr>
            <a:r>
              <a:rPr lang="ru-RU" sz="2800" dirty="0" smtClean="0"/>
              <a:t>Управление мониторингом и проверкой защищенности</a:t>
            </a:r>
          </a:p>
          <a:p>
            <a:pPr>
              <a:buClr>
                <a:schemeClr val="tx1"/>
              </a:buClr>
            </a:pPr>
            <a:r>
              <a:rPr lang="ru-RU" sz="2800" dirty="0" smtClean="0"/>
              <a:t>Контроль и управление информационными потоками</a:t>
            </a:r>
          </a:p>
          <a:p>
            <a:pPr>
              <a:buClr>
                <a:schemeClr val="tx1"/>
              </a:buClr>
            </a:pPr>
            <a:r>
              <a:rPr lang="ru-RU" sz="2800" dirty="0" smtClean="0"/>
              <a:t>Поддержка функционирования инфраструктуры и процессов безопасности</a:t>
            </a:r>
          </a:p>
          <a:p>
            <a:pPr>
              <a:buNone/>
            </a:pPr>
            <a:r>
              <a:rPr lang="ru-RU" dirty="0" smtClean="0"/>
              <a:t> </a:t>
            </a:r>
          </a:p>
          <a:p>
            <a:pPr marL="342900" lvl="1" indent="-342900" algn="ctr">
              <a:buNone/>
            </a:pPr>
            <a:r>
              <a:rPr lang="ru-RU" sz="3100" b="1" i="1" dirty="0" smtClean="0"/>
              <a:t>Основной организационный инструмент управления на функциональном уровне – внутренние ОРД (регламенты, положения, инструкции и т.п.)</a:t>
            </a:r>
            <a:endParaRPr lang="ru-RU" sz="3100" b="1" dirty="0" smtClean="0"/>
          </a:p>
          <a:p>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Место системы управления</a:t>
            </a:r>
            <a:endParaRPr lang="ru-RU" dirty="0"/>
          </a:p>
        </p:txBody>
      </p:sp>
      <p:sp>
        <p:nvSpPr>
          <p:cNvPr id="3" name="Содержимое 2"/>
          <p:cNvSpPr>
            <a:spLocks noGrp="1"/>
          </p:cNvSpPr>
          <p:nvPr>
            <p:ph idx="1"/>
          </p:nvPr>
        </p:nvSpPr>
        <p:spPr/>
        <p:txBody>
          <a:bodyPr>
            <a:normAutofit fontScale="92500"/>
          </a:bodyPr>
          <a:lstStyle/>
          <a:p>
            <a:r>
              <a:rPr lang="ru-RU" dirty="0" smtClean="0"/>
              <a:t>Административное и технологическое управление</a:t>
            </a:r>
          </a:p>
          <a:p>
            <a:r>
              <a:rPr lang="ru-RU" dirty="0" smtClean="0"/>
              <a:t>Адекватность в процессе эволюции (проектирования) управляющих решений</a:t>
            </a:r>
          </a:p>
          <a:p>
            <a:r>
              <a:rPr lang="ru-RU" dirty="0" smtClean="0"/>
              <a:t>Управление ИБ – часть управления информационной деятельности (системы)</a:t>
            </a:r>
          </a:p>
          <a:p>
            <a:r>
              <a:rPr lang="ru-RU" dirty="0" smtClean="0"/>
              <a:t>Интеграция управлений сервисов – метод технологического  управления</a:t>
            </a:r>
            <a:endParaRPr lang="ru-RU" dirty="0"/>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6898" name="Rectangle 2"/>
          <p:cNvSpPr>
            <a:spLocks noChangeArrowheads="1"/>
          </p:cNvSpPr>
          <p:nvPr/>
        </p:nvSpPr>
        <p:spPr bwMode="auto">
          <a:xfrm>
            <a:off x="139700" y="3429000"/>
            <a:ext cx="3055938" cy="2879725"/>
          </a:xfrm>
          <a:prstGeom prst="rect">
            <a:avLst/>
          </a:prstGeom>
          <a:solidFill>
            <a:srgbClr val="66FFFF"/>
          </a:solidFill>
          <a:ln w="28575">
            <a:solidFill>
              <a:schemeClr val="tx1"/>
            </a:solidFill>
            <a:miter lim="800000"/>
            <a:headEnd/>
            <a:tailEnd/>
          </a:ln>
          <a:effectLst/>
        </p:spPr>
        <p:txBody>
          <a:bodyPr wrap="none" anchor="ctr"/>
          <a:lstStyle/>
          <a:p>
            <a:endParaRPr lang="ru-RU"/>
          </a:p>
        </p:txBody>
      </p:sp>
      <p:sp>
        <p:nvSpPr>
          <p:cNvPr id="336899" name="Rectangle 3"/>
          <p:cNvSpPr>
            <a:spLocks noChangeArrowheads="1"/>
          </p:cNvSpPr>
          <p:nvPr/>
        </p:nvSpPr>
        <p:spPr bwMode="auto">
          <a:xfrm>
            <a:off x="1765300" y="2935288"/>
            <a:ext cx="3055938" cy="2941637"/>
          </a:xfrm>
          <a:prstGeom prst="rect">
            <a:avLst/>
          </a:prstGeom>
          <a:solidFill>
            <a:srgbClr val="FFCCFF"/>
          </a:solidFill>
          <a:ln w="28575">
            <a:solidFill>
              <a:schemeClr val="tx1"/>
            </a:solidFill>
            <a:miter lim="800000"/>
            <a:headEnd/>
            <a:tailEnd/>
          </a:ln>
          <a:effectLst/>
        </p:spPr>
        <p:txBody>
          <a:bodyPr wrap="none" anchor="ctr"/>
          <a:lstStyle/>
          <a:p>
            <a:endParaRPr lang="ru-RU"/>
          </a:p>
        </p:txBody>
      </p:sp>
      <p:sp>
        <p:nvSpPr>
          <p:cNvPr id="336900" name="Rectangle 4"/>
          <p:cNvSpPr>
            <a:spLocks noChangeArrowheads="1"/>
          </p:cNvSpPr>
          <p:nvPr/>
        </p:nvSpPr>
        <p:spPr bwMode="auto">
          <a:xfrm>
            <a:off x="3289300" y="2541588"/>
            <a:ext cx="3055938" cy="2903537"/>
          </a:xfrm>
          <a:prstGeom prst="rect">
            <a:avLst/>
          </a:prstGeom>
          <a:solidFill>
            <a:srgbClr val="33CCFF"/>
          </a:solidFill>
          <a:ln w="28575">
            <a:solidFill>
              <a:schemeClr val="tx1"/>
            </a:solidFill>
            <a:miter lim="800000"/>
            <a:headEnd/>
            <a:tailEnd/>
          </a:ln>
          <a:effectLst/>
        </p:spPr>
        <p:txBody>
          <a:bodyPr wrap="none" anchor="ctr"/>
          <a:lstStyle/>
          <a:p>
            <a:endParaRPr lang="ru-RU"/>
          </a:p>
        </p:txBody>
      </p:sp>
      <p:sp>
        <p:nvSpPr>
          <p:cNvPr id="336901" name="Text Box 5"/>
          <p:cNvSpPr txBox="1">
            <a:spLocks noChangeArrowheads="1"/>
          </p:cNvSpPr>
          <p:nvPr/>
        </p:nvSpPr>
        <p:spPr bwMode="auto">
          <a:xfrm>
            <a:off x="1765300" y="2936875"/>
            <a:ext cx="1435100" cy="336550"/>
          </a:xfrm>
          <a:prstGeom prst="rect">
            <a:avLst/>
          </a:prstGeom>
          <a:noFill/>
          <a:ln w="28575">
            <a:noFill/>
            <a:miter lim="800000"/>
            <a:headEnd/>
            <a:tailEnd/>
          </a:ln>
          <a:effectLst/>
        </p:spPr>
        <p:txBody>
          <a:bodyPr anchor="ctr">
            <a:spAutoFit/>
          </a:bodyPr>
          <a:lstStyle/>
          <a:p>
            <a:pPr algn="l">
              <a:spcBef>
                <a:spcPct val="50000"/>
              </a:spcBef>
            </a:pPr>
            <a:r>
              <a:rPr lang="ru-RU" sz="1600" b="1"/>
              <a:t>Реактивна</a:t>
            </a:r>
          </a:p>
        </p:txBody>
      </p:sp>
      <p:sp>
        <p:nvSpPr>
          <p:cNvPr id="336902" name="Text Box 6"/>
          <p:cNvSpPr txBox="1">
            <a:spLocks noChangeArrowheads="1"/>
          </p:cNvSpPr>
          <p:nvPr/>
        </p:nvSpPr>
        <p:spPr bwMode="auto">
          <a:xfrm>
            <a:off x="3276600" y="2562225"/>
            <a:ext cx="1689100" cy="336550"/>
          </a:xfrm>
          <a:prstGeom prst="rect">
            <a:avLst/>
          </a:prstGeom>
          <a:noFill/>
          <a:ln w="28575">
            <a:noFill/>
            <a:miter lim="800000"/>
            <a:headEnd/>
            <a:tailEnd/>
          </a:ln>
          <a:effectLst/>
        </p:spPr>
        <p:txBody>
          <a:bodyPr anchor="ctr">
            <a:spAutoFit/>
          </a:bodyPr>
          <a:lstStyle/>
          <a:p>
            <a:pPr algn="l">
              <a:spcBef>
                <a:spcPct val="50000"/>
              </a:spcBef>
            </a:pPr>
            <a:r>
              <a:rPr lang="ru-RU" sz="1600" b="1"/>
              <a:t>Проактивна</a:t>
            </a:r>
            <a:endParaRPr lang="ru-RU"/>
          </a:p>
        </p:txBody>
      </p:sp>
      <p:sp>
        <p:nvSpPr>
          <p:cNvPr id="336903" name="Text Box 7"/>
          <p:cNvSpPr txBox="1">
            <a:spLocks noChangeArrowheads="1"/>
          </p:cNvSpPr>
          <p:nvPr/>
        </p:nvSpPr>
        <p:spPr bwMode="auto">
          <a:xfrm>
            <a:off x="3238500" y="2857500"/>
            <a:ext cx="1636713" cy="2330450"/>
          </a:xfrm>
          <a:prstGeom prst="rect">
            <a:avLst/>
          </a:prstGeom>
          <a:noFill/>
          <a:ln w="28575">
            <a:noFill/>
            <a:miter lim="800000"/>
            <a:headEnd/>
            <a:tailEnd/>
          </a:ln>
          <a:effectLst/>
        </p:spPr>
        <p:txBody>
          <a:bodyPr>
            <a:spAutoFit/>
          </a:bodyPr>
          <a:lstStyle/>
          <a:p>
            <a:pPr marL="114300" indent="-114300" algn="l">
              <a:lnSpc>
                <a:spcPct val="90000"/>
              </a:lnSpc>
              <a:spcBef>
                <a:spcPct val="15000"/>
              </a:spcBef>
              <a:buFontTx/>
              <a:buChar char="•"/>
            </a:pPr>
            <a:r>
              <a:rPr lang="ru-RU" sz="1100"/>
              <a:t>Мониторинг</a:t>
            </a:r>
            <a:br>
              <a:rPr lang="ru-RU" sz="1100"/>
            </a:br>
            <a:r>
              <a:rPr lang="ru-RU" sz="1100"/>
              <a:t>эффективности управления ИБ</a:t>
            </a:r>
          </a:p>
          <a:p>
            <a:pPr marL="114300" indent="-114300" algn="l">
              <a:lnSpc>
                <a:spcPct val="90000"/>
              </a:lnSpc>
              <a:spcBef>
                <a:spcPct val="15000"/>
              </a:spcBef>
              <a:buFontTx/>
              <a:buChar char="•"/>
            </a:pPr>
            <a:r>
              <a:rPr lang="ru-RU" sz="1100"/>
              <a:t>Анализ тенденций</a:t>
            </a:r>
          </a:p>
          <a:p>
            <a:pPr marL="114300" indent="-114300" algn="l">
              <a:lnSpc>
                <a:spcPct val="90000"/>
              </a:lnSpc>
              <a:spcBef>
                <a:spcPct val="15000"/>
              </a:spcBef>
              <a:buFontTx/>
              <a:buChar char="•"/>
            </a:pPr>
            <a:r>
              <a:rPr lang="ru-RU" sz="1100"/>
              <a:t>Задание метрик ИБ</a:t>
            </a:r>
          </a:p>
          <a:p>
            <a:pPr marL="114300" indent="-114300" algn="l">
              <a:lnSpc>
                <a:spcPct val="90000"/>
              </a:lnSpc>
              <a:spcBef>
                <a:spcPct val="15000"/>
              </a:spcBef>
              <a:buFontTx/>
              <a:buChar char="•"/>
            </a:pPr>
            <a:r>
              <a:rPr lang="ru-RU" sz="1100"/>
              <a:t>Предсказание</a:t>
            </a:r>
            <a:br>
              <a:rPr lang="ru-RU" sz="1100"/>
            </a:br>
            <a:r>
              <a:rPr lang="ru-RU" sz="1100"/>
              <a:t>проблем управления ИБ</a:t>
            </a:r>
          </a:p>
          <a:p>
            <a:pPr marL="114300" indent="-114300" algn="l">
              <a:lnSpc>
                <a:spcPct val="90000"/>
              </a:lnSpc>
              <a:spcBef>
                <a:spcPct val="15000"/>
              </a:spcBef>
              <a:buFontTx/>
              <a:buChar char="•"/>
            </a:pPr>
            <a:r>
              <a:rPr lang="ru-RU" sz="1100"/>
              <a:t>Автоматизация управления ИБ</a:t>
            </a:r>
          </a:p>
          <a:p>
            <a:pPr marL="114300" indent="-114300" algn="l">
              <a:lnSpc>
                <a:spcPct val="90000"/>
              </a:lnSpc>
              <a:spcBef>
                <a:spcPct val="15000"/>
              </a:spcBef>
              <a:buFontTx/>
              <a:buChar char="•"/>
            </a:pPr>
            <a:r>
              <a:rPr lang="ru-RU" sz="1100"/>
              <a:t>З</a:t>
            </a:r>
            <a:r>
              <a:rPr lang="ru-RU" sz="1100">
                <a:cs typeface="Times New Roman" pitchFamily="18" charset="0"/>
              </a:rPr>
              <a:t>релость процессов </a:t>
            </a:r>
            <a:r>
              <a:rPr lang="ru-RU" sz="1100"/>
              <a:t>оптимизации </a:t>
            </a:r>
            <a:r>
              <a:rPr lang="en-US" sz="1100"/>
              <a:t>TCO </a:t>
            </a:r>
            <a:r>
              <a:rPr lang="ru-RU" sz="1100"/>
              <a:t>системы управления ИБ</a:t>
            </a:r>
            <a:r>
              <a:rPr lang="en-US" sz="1100"/>
              <a:t> </a:t>
            </a:r>
            <a:endParaRPr lang="ru-RU" sz="1100"/>
          </a:p>
        </p:txBody>
      </p:sp>
      <p:sp>
        <p:nvSpPr>
          <p:cNvPr id="336904" name="Text Box 8"/>
          <p:cNvSpPr txBox="1">
            <a:spLocks noChangeArrowheads="1"/>
          </p:cNvSpPr>
          <p:nvPr/>
        </p:nvSpPr>
        <p:spPr bwMode="auto">
          <a:xfrm>
            <a:off x="1892300" y="3227388"/>
            <a:ext cx="1308100" cy="2516187"/>
          </a:xfrm>
          <a:prstGeom prst="rect">
            <a:avLst/>
          </a:prstGeom>
          <a:noFill/>
          <a:ln w="28575">
            <a:noFill/>
            <a:miter lim="800000"/>
            <a:headEnd/>
            <a:tailEnd/>
          </a:ln>
          <a:effectLst/>
        </p:spPr>
        <p:txBody>
          <a:bodyPr lIns="0" tIns="0" rIns="0" bIns="0">
            <a:spAutoFit/>
          </a:bodyPr>
          <a:lstStyle/>
          <a:p>
            <a:pPr marL="114300" indent="-114300" algn="l">
              <a:lnSpc>
                <a:spcPct val="90000"/>
              </a:lnSpc>
              <a:spcBef>
                <a:spcPct val="30000"/>
              </a:spcBef>
              <a:buFontTx/>
              <a:buChar char="•"/>
            </a:pPr>
            <a:r>
              <a:rPr lang="ru-RU" sz="1100"/>
              <a:t>Высоко затратна по ресурсам</a:t>
            </a:r>
          </a:p>
          <a:p>
            <a:pPr marL="114300" indent="-114300" algn="l">
              <a:lnSpc>
                <a:spcPct val="90000"/>
              </a:lnSpc>
              <a:spcBef>
                <a:spcPct val="30000"/>
              </a:spcBef>
              <a:buFontTx/>
              <a:buChar char="•"/>
            </a:pPr>
            <a:r>
              <a:rPr lang="ru-RU" sz="1100"/>
              <a:t>Ориентирована преимущественно на технические решения</a:t>
            </a:r>
          </a:p>
          <a:p>
            <a:pPr marL="114300" indent="-114300" algn="l">
              <a:lnSpc>
                <a:spcPct val="90000"/>
              </a:lnSpc>
              <a:spcBef>
                <a:spcPct val="30000"/>
              </a:spcBef>
              <a:buFontTx/>
              <a:buChar char="•"/>
            </a:pPr>
            <a:r>
              <a:rPr lang="ru-RU" sz="1100"/>
              <a:t>Не оптимизируема по </a:t>
            </a:r>
            <a:r>
              <a:rPr lang="en-US" sz="1100"/>
              <a:t>TCO</a:t>
            </a:r>
            <a:endParaRPr lang="ru-RU" sz="1100"/>
          </a:p>
          <a:p>
            <a:pPr marL="114300" indent="-114300" algn="l">
              <a:lnSpc>
                <a:spcPct val="90000"/>
              </a:lnSpc>
              <a:spcBef>
                <a:spcPct val="30000"/>
              </a:spcBef>
              <a:buFontTx/>
              <a:buChar char="•"/>
            </a:pPr>
            <a:r>
              <a:rPr lang="ru-RU" sz="1100"/>
              <a:t>Старт процесса</a:t>
            </a:r>
            <a:br>
              <a:rPr lang="ru-RU" sz="1100"/>
            </a:br>
            <a:r>
              <a:rPr lang="ru-RU" sz="1100"/>
              <a:t>управления ИБ</a:t>
            </a:r>
          </a:p>
          <a:p>
            <a:pPr marL="114300" indent="-114300" algn="l">
              <a:lnSpc>
                <a:spcPct val="90000"/>
              </a:lnSpc>
              <a:spcBef>
                <a:spcPct val="30000"/>
              </a:spcBef>
              <a:buFontTx/>
              <a:buChar char="•"/>
            </a:pPr>
            <a:r>
              <a:rPr lang="ru-RU" sz="1100"/>
              <a:t>Мониторинг инцидентов и аномалий</a:t>
            </a:r>
          </a:p>
          <a:p>
            <a:pPr marL="114300" indent="-114300" algn="l">
              <a:lnSpc>
                <a:spcPct val="90000"/>
              </a:lnSpc>
              <a:spcBef>
                <a:spcPct val="30000"/>
              </a:spcBef>
              <a:buFontTx/>
              <a:buChar char="•"/>
            </a:pPr>
            <a:r>
              <a:rPr lang="ru-RU" sz="1100"/>
              <a:t>Реагирование на инциденты</a:t>
            </a:r>
          </a:p>
        </p:txBody>
      </p:sp>
      <p:sp>
        <p:nvSpPr>
          <p:cNvPr id="336905" name="Rectangle 9"/>
          <p:cNvSpPr>
            <a:spLocks noChangeArrowheads="1"/>
          </p:cNvSpPr>
          <p:nvPr/>
        </p:nvSpPr>
        <p:spPr bwMode="auto">
          <a:xfrm>
            <a:off x="4948238" y="2033588"/>
            <a:ext cx="3055937" cy="2547937"/>
          </a:xfrm>
          <a:prstGeom prst="rect">
            <a:avLst/>
          </a:prstGeom>
          <a:solidFill>
            <a:srgbClr val="FF66FF"/>
          </a:solidFill>
          <a:ln w="28575">
            <a:solidFill>
              <a:schemeClr val="tx1"/>
            </a:solidFill>
            <a:miter lim="800000"/>
            <a:headEnd/>
            <a:tailEnd/>
          </a:ln>
          <a:effectLst/>
        </p:spPr>
        <p:txBody>
          <a:bodyPr wrap="none" anchor="ctr"/>
          <a:lstStyle/>
          <a:p>
            <a:endParaRPr lang="ru-RU"/>
          </a:p>
        </p:txBody>
      </p:sp>
      <p:sp>
        <p:nvSpPr>
          <p:cNvPr id="336906" name="Rectangle 10"/>
          <p:cNvSpPr>
            <a:spLocks noChangeArrowheads="1"/>
          </p:cNvSpPr>
          <p:nvPr/>
        </p:nvSpPr>
        <p:spPr bwMode="auto">
          <a:xfrm>
            <a:off x="6837363" y="1501775"/>
            <a:ext cx="2306637" cy="2647950"/>
          </a:xfrm>
          <a:prstGeom prst="rect">
            <a:avLst/>
          </a:prstGeom>
          <a:solidFill>
            <a:srgbClr val="3366CC"/>
          </a:solidFill>
          <a:ln w="28575">
            <a:solidFill>
              <a:schemeClr val="tx1"/>
            </a:solidFill>
            <a:miter lim="800000"/>
            <a:headEnd/>
            <a:tailEnd/>
          </a:ln>
          <a:effectLst/>
        </p:spPr>
        <p:txBody>
          <a:bodyPr wrap="none" anchor="ctr"/>
          <a:lstStyle/>
          <a:p>
            <a:endParaRPr lang="ru-RU"/>
          </a:p>
        </p:txBody>
      </p:sp>
      <p:sp>
        <p:nvSpPr>
          <p:cNvPr id="336907" name="Text Box 11"/>
          <p:cNvSpPr txBox="1">
            <a:spLocks noChangeArrowheads="1"/>
          </p:cNvSpPr>
          <p:nvPr/>
        </p:nvSpPr>
        <p:spPr bwMode="gray">
          <a:xfrm>
            <a:off x="4951413" y="2381250"/>
            <a:ext cx="1754187" cy="2005013"/>
          </a:xfrm>
          <a:prstGeom prst="rect">
            <a:avLst/>
          </a:prstGeom>
          <a:noFill/>
          <a:ln w="28575">
            <a:noFill/>
            <a:miter lim="800000"/>
            <a:headEnd/>
            <a:tailEnd/>
          </a:ln>
          <a:effectLst/>
        </p:spPr>
        <p:txBody>
          <a:bodyPr>
            <a:spAutoFit/>
          </a:bodyPr>
          <a:lstStyle/>
          <a:p>
            <a:pPr marL="114300" indent="-114300" algn="l">
              <a:lnSpc>
                <a:spcPct val="90000"/>
              </a:lnSpc>
              <a:spcBef>
                <a:spcPct val="30000"/>
              </a:spcBef>
              <a:buFontTx/>
              <a:buChar char="•"/>
            </a:pPr>
            <a:r>
              <a:rPr lang="ru-RU" sz="1100">
                <a:solidFill>
                  <a:schemeClr val="bg1"/>
                </a:solidFill>
              </a:rPr>
              <a:t>определение</a:t>
            </a:r>
            <a:br>
              <a:rPr lang="ru-RU" sz="1100">
                <a:solidFill>
                  <a:schemeClr val="bg1"/>
                </a:solidFill>
              </a:rPr>
            </a:br>
            <a:r>
              <a:rPr lang="ru-RU" sz="1100">
                <a:solidFill>
                  <a:schemeClr val="bg1"/>
                </a:solidFill>
              </a:rPr>
              <a:t>услуг ИБ</a:t>
            </a:r>
          </a:p>
          <a:p>
            <a:pPr marL="114300" indent="-114300" algn="l">
              <a:lnSpc>
                <a:spcPct val="90000"/>
              </a:lnSpc>
              <a:spcBef>
                <a:spcPct val="30000"/>
              </a:spcBef>
              <a:buFontTx/>
              <a:buChar char="•"/>
            </a:pPr>
            <a:r>
              <a:rPr lang="ru-RU" sz="1100">
                <a:solidFill>
                  <a:schemeClr val="bg1"/>
                </a:solidFill>
              </a:rPr>
              <a:t>Образование  ценообразование</a:t>
            </a:r>
          </a:p>
          <a:p>
            <a:pPr marL="114300" indent="-114300" algn="l">
              <a:lnSpc>
                <a:spcPct val="90000"/>
              </a:lnSpc>
              <a:spcBef>
                <a:spcPct val="30000"/>
              </a:spcBef>
              <a:buFontTx/>
              <a:buChar char="•"/>
            </a:pPr>
            <a:r>
              <a:rPr lang="ru-RU" sz="1100">
                <a:solidFill>
                  <a:schemeClr val="bg1"/>
                </a:solidFill>
              </a:rPr>
              <a:t>Контроль качества услуг</a:t>
            </a:r>
            <a:r>
              <a:rPr lang="ru-RU" sz="1100">
                <a:solidFill>
                  <a:schemeClr val="bg1"/>
                </a:solidFill>
                <a:cs typeface="Times New Roman" pitchFamily="18" charset="0"/>
              </a:rPr>
              <a:t> </a:t>
            </a:r>
            <a:r>
              <a:rPr lang="ru-RU" sz="1100">
                <a:solidFill>
                  <a:schemeClr val="bg1"/>
                </a:solidFill>
              </a:rPr>
              <a:t> ИБ</a:t>
            </a:r>
          </a:p>
          <a:p>
            <a:pPr marL="114300" indent="-114300" algn="l">
              <a:lnSpc>
                <a:spcPct val="90000"/>
              </a:lnSpc>
              <a:spcBef>
                <a:spcPct val="30000"/>
              </a:spcBef>
              <a:buFontTx/>
              <a:buChar char="•"/>
            </a:pPr>
            <a:r>
              <a:rPr lang="ru-RU" sz="1100">
                <a:solidFill>
                  <a:schemeClr val="bg1"/>
                </a:solidFill>
              </a:rPr>
              <a:t>Гарантии SLA</a:t>
            </a:r>
          </a:p>
          <a:p>
            <a:pPr marL="114300" indent="-114300" algn="l">
              <a:lnSpc>
                <a:spcPct val="90000"/>
              </a:lnSpc>
              <a:spcBef>
                <a:spcPct val="30000"/>
              </a:spcBef>
              <a:buFontTx/>
              <a:buChar char="•"/>
            </a:pPr>
            <a:r>
              <a:rPr lang="ru-RU" sz="1100">
                <a:solidFill>
                  <a:schemeClr val="bg1"/>
                </a:solidFill>
              </a:rPr>
              <a:t>Отчетность по услугам ИБ</a:t>
            </a:r>
          </a:p>
          <a:p>
            <a:pPr marL="114300" indent="-114300" algn="l">
              <a:lnSpc>
                <a:spcPct val="90000"/>
              </a:lnSpc>
              <a:spcBef>
                <a:spcPct val="30000"/>
              </a:spcBef>
              <a:buFontTx/>
              <a:buChar char="•"/>
            </a:pPr>
            <a:r>
              <a:rPr lang="ru-RU" sz="1100">
                <a:solidFill>
                  <a:schemeClr val="bg1"/>
                </a:solidFill>
              </a:rPr>
              <a:t>Планирование мощностей</a:t>
            </a:r>
          </a:p>
        </p:txBody>
      </p:sp>
      <p:sp>
        <p:nvSpPr>
          <p:cNvPr id="336908" name="Text Box 12"/>
          <p:cNvSpPr txBox="1">
            <a:spLocks noChangeArrowheads="1"/>
          </p:cNvSpPr>
          <p:nvPr/>
        </p:nvSpPr>
        <p:spPr bwMode="gray">
          <a:xfrm>
            <a:off x="4951413" y="1931988"/>
            <a:ext cx="1866900" cy="581025"/>
          </a:xfrm>
          <a:prstGeom prst="rect">
            <a:avLst/>
          </a:prstGeom>
          <a:noFill/>
          <a:ln w="28575">
            <a:noFill/>
            <a:miter lim="800000"/>
            <a:headEnd/>
            <a:tailEnd/>
          </a:ln>
          <a:effectLst/>
        </p:spPr>
        <p:txBody>
          <a:bodyPr anchor="ctr">
            <a:spAutoFit/>
          </a:bodyPr>
          <a:lstStyle/>
          <a:p>
            <a:pPr algn="l">
              <a:spcBef>
                <a:spcPct val="50000"/>
              </a:spcBef>
            </a:pPr>
            <a:r>
              <a:rPr lang="ru-RU" sz="1600" b="1">
                <a:solidFill>
                  <a:schemeClr val="bg1"/>
                </a:solidFill>
              </a:rPr>
              <a:t>На основе модели услуг ИБ</a:t>
            </a:r>
            <a:endParaRPr lang="ru-RU" b="1">
              <a:solidFill>
                <a:schemeClr val="bg1"/>
              </a:solidFill>
            </a:endParaRPr>
          </a:p>
        </p:txBody>
      </p:sp>
      <p:sp>
        <p:nvSpPr>
          <p:cNvPr id="336909" name="Text Box 13"/>
          <p:cNvSpPr txBox="1">
            <a:spLocks noChangeArrowheads="1"/>
          </p:cNvSpPr>
          <p:nvPr/>
        </p:nvSpPr>
        <p:spPr bwMode="gray">
          <a:xfrm>
            <a:off x="6788150" y="1398588"/>
            <a:ext cx="2146300" cy="581025"/>
          </a:xfrm>
          <a:prstGeom prst="rect">
            <a:avLst/>
          </a:prstGeom>
          <a:noFill/>
          <a:ln w="28575">
            <a:noFill/>
            <a:miter lim="800000"/>
            <a:headEnd/>
            <a:tailEnd/>
          </a:ln>
          <a:effectLst/>
        </p:spPr>
        <p:txBody>
          <a:bodyPr anchor="ctr">
            <a:spAutoFit/>
          </a:bodyPr>
          <a:lstStyle/>
          <a:p>
            <a:pPr algn="l">
              <a:spcBef>
                <a:spcPct val="50000"/>
              </a:spcBef>
            </a:pPr>
            <a:r>
              <a:rPr lang="ru-RU" sz="1600" b="1">
                <a:solidFill>
                  <a:schemeClr val="bg1"/>
                </a:solidFill>
              </a:rPr>
              <a:t>Создает ценность для бизнеса</a:t>
            </a:r>
            <a:endParaRPr lang="ru-RU">
              <a:solidFill>
                <a:schemeClr val="bg1"/>
              </a:solidFill>
            </a:endParaRPr>
          </a:p>
        </p:txBody>
      </p:sp>
      <p:sp>
        <p:nvSpPr>
          <p:cNvPr id="336910" name="Text Box 14"/>
          <p:cNvSpPr txBox="1">
            <a:spLocks noChangeArrowheads="1"/>
          </p:cNvSpPr>
          <p:nvPr/>
        </p:nvSpPr>
        <p:spPr bwMode="gray">
          <a:xfrm>
            <a:off x="6788150" y="1893888"/>
            <a:ext cx="2368550" cy="1206500"/>
          </a:xfrm>
          <a:prstGeom prst="rect">
            <a:avLst/>
          </a:prstGeom>
          <a:noFill/>
          <a:ln w="28575">
            <a:noFill/>
            <a:miter lim="800000"/>
            <a:headEnd/>
            <a:tailEnd/>
          </a:ln>
          <a:effectLst/>
        </p:spPr>
        <p:txBody>
          <a:bodyPr>
            <a:spAutoFit/>
          </a:bodyPr>
          <a:lstStyle/>
          <a:p>
            <a:pPr marL="114300" indent="-114300" algn="l">
              <a:lnSpc>
                <a:spcPct val="95000"/>
              </a:lnSpc>
              <a:spcBef>
                <a:spcPct val="30000"/>
              </a:spcBef>
              <a:buFontTx/>
              <a:buChar char="•"/>
            </a:pPr>
            <a:r>
              <a:rPr lang="ru-RU" sz="1100">
                <a:solidFill>
                  <a:schemeClr val="bg1"/>
                </a:solidFill>
              </a:rPr>
              <a:t>Согласованность метрик бизнеса и управления ИБ </a:t>
            </a:r>
          </a:p>
          <a:p>
            <a:pPr marL="114300" indent="-114300" algn="l">
              <a:lnSpc>
                <a:spcPct val="95000"/>
              </a:lnSpc>
              <a:spcBef>
                <a:spcPct val="30000"/>
              </a:spcBef>
              <a:buFontTx/>
              <a:buChar char="•"/>
            </a:pPr>
            <a:r>
              <a:rPr lang="ru-RU" sz="1100">
                <a:solidFill>
                  <a:schemeClr val="bg1"/>
                </a:solidFill>
              </a:rPr>
              <a:t>СУИБ улучшает управление бизнесом</a:t>
            </a:r>
          </a:p>
          <a:p>
            <a:pPr marL="114300" indent="-114300" algn="l">
              <a:lnSpc>
                <a:spcPct val="95000"/>
              </a:lnSpc>
              <a:spcBef>
                <a:spcPct val="30000"/>
              </a:spcBef>
              <a:buFontTx/>
              <a:buChar char="•"/>
            </a:pPr>
            <a:r>
              <a:rPr lang="ru-RU" sz="1100">
                <a:solidFill>
                  <a:schemeClr val="bg1"/>
                </a:solidFill>
              </a:rPr>
              <a:t>Предприятие реального времени</a:t>
            </a:r>
          </a:p>
          <a:p>
            <a:pPr marL="114300" indent="-114300" algn="l">
              <a:lnSpc>
                <a:spcPct val="95000"/>
              </a:lnSpc>
              <a:spcBef>
                <a:spcPct val="30000"/>
              </a:spcBef>
              <a:buFontTx/>
              <a:buChar char="•"/>
            </a:pPr>
            <a:r>
              <a:rPr lang="ru-RU" sz="1100">
                <a:solidFill>
                  <a:schemeClr val="bg1"/>
                </a:solidFill>
              </a:rPr>
              <a:t>Бизнес-планирование</a:t>
            </a:r>
          </a:p>
        </p:txBody>
      </p:sp>
      <p:sp>
        <p:nvSpPr>
          <p:cNvPr id="336911" name="Text Box 15"/>
          <p:cNvSpPr txBox="1">
            <a:spLocks noChangeArrowheads="1"/>
          </p:cNvSpPr>
          <p:nvPr/>
        </p:nvSpPr>
        <p:spPr bwMode="auto">
          <a:xfrm>
            <a:off x="1692275" y="2578100"/>
            <a:ext cx="1109663" cy="304800"/>
          </a:xfrm>
          <a:prstGeom prst="rect">
            <a:avLst/>
          </a:prstGeom>
          <a:noFill/>
          <a:ln w="28575">
            <a:noFill/>
            <a:miter lim="800000"/>
            <a:headEnd/>
            <a:tailEnd/>
          </a:ln>
          <a:effectLst/>
        </p:spPr>
        <p:txBody>
          <a:bodyPr wrap="none" lIns="0" tIns="0" rIns="0" bIns="0" anchor="ctr">
            <a:spAutoFit/>
          </a:bodyPr>
          <a:lstStyle/>
          <a:p>
            <a:pPr algn="l">
              <a:spcBef>
                <a:spcPct val="50000"/>
              </a:spcBef>
            </a:pPr>
            <a:r>
              <a:rPr lang="ru-RU" dirty="0">
                <a:solidFill>
                  <a:srgbClr val="009900"/>
                </a:solidFill>
              </a:rPr>
              <a:t>Уровень 2</a:t>
            </a:r>
          </a:p>
        </p:txBody>
      </p:sp>
      <p:sp>
        <p:nvSpPr>
          <p:cNvPr id="336912" name="Text Box 16"/>
          <p:cNvSpPr txBox="1">
            <a:spLocks noChangeArrowheads="1"/>
          </p:cNvSpPr>
          <p:nvPr/>
        </p:nvSpPr>
        <p:spPr bwMode="auto">
          <a:xfrm>
            <a:off x="3276600" y="2138363"/>
            <a:ext cx="1447800" cy="396875"/>
          </a:xfrm>
          <a:prstGeom prst="rect">
            <a:avLst/>
          </a:prstGeom>
          <a:noFill/>
          <a:ln w="28575">
            <a:noFill/>
            <a:miter lim="800000"/>
            <a:headEnd/>
            <a:tailEnd/>
          </a:ln>
          <a:effectLst/>
        </p:spPr>
        <p:txBody>
          <a:bodyPr anchor="ctr">
            <a:spAutoFit/>
          </a:bodyPr>
          <a:lstStyle/>
          <a:p>
            <a:pPr algn="l">
              <a:spcBef>
                <a:spcPct val="50000"/>
              </a:spcBef>
            </a:pPr>
            <a:r>
              <a:rPr lang="ru-RU">
                <a:solidFill>
                  <a:srgbClr val="009900"/>
                </a:solidFill>
              </a:rPr>
              <a:t>Уровень 3</a:t>
            </a:r>
          </a:p>
        </p:txBody>
      </p:sp>
      <p:sp>
        <p:nvSpPr>
          <p:cNvPr id="336913" name="Text Box 17"/>
          <p:cNvSpPr txBox="1">
            <a:spLocks noChangeArrowheads="1"/>
          </p:cNvSpPr>
          <p:nvPr/>
        </p:nvSpPr>
        <p:spPr bwMode="auto">
          <a:xfrm>
            <a:off x="4951413" y="1643063"/>
            <a:ext cx="1447800" cy="396875"/>
          </a:xfrm>
          <a:prstGeom prst="rect">
            <a:avLst/>
          </a:prstGeom>
          <a:noFill/>
          <a:ln w="28575">
            <a:noFill/>
            <a:miter lim="800000"/>
            <a:headEnd/>
            <a:tailEnd/>
          </a:ln>
          <a:effectLst/>
        </p:spPr>
        <p:txBody>
          <a:bodyPr anchor="ctr">
            <a:spAutoFit/>
          </a:bodyPr>
          <a:lstStyle/>
          <a:p>
            <a:pPr algn="l">
              <a:spcBef>
                <a:spcPct val="50000"/>
              </a:spcBef>
            </a:pPr>
            <a:r>
              <a:rPr lang="ru-RU">
                <a:solidFill>
                  <a:srgbClr val="009900"/>
                </a:solidFill>
              </a:rPr>
              <a:t>Уровень 4</a:t>
            </a:r>
          </a:p>
        </p:txBody>
      </p:sp>
      <p:sp>
        <p:nvSpPr>
          <p:cNvPr id="336914" name="Text Box 18"/>
          <p:cNvSpPr txBox="1">
            <a:spLocks noChangeArrowheads="1"/>
          </p:cNvSpPr>
          <p:nvPr/>
        </p:nvSpPr>
        <p:spPr bwMode="auto">
          <a:xfrm>
            <a:off x="6788150" y="1143000"/>
            <a:ext cx="1447800" cy="396875"/>
          </a:xfrm>
          <a:prstGeom prst="rect">
            <a:avLst/>
          </a:prstGeom>
          <a:noFill/>
          <a:ln w="28575">
            <a:noFill/>
            <a:miter lim="800000"/>
            <a:headEnd/>
            <a:tailEnd/>
          </a:ln>
          <a:effectLst/>
        </p:spPr>
        <p:txBody>
          <a:bodyPr anchor="ctr">
            <a:spAutoFit/>
          </a:bodyPr>
          <a:lstStyle/>
          <a:p>
            <a:pPr algn="l">
              <a:spcBef>
                <a:spcPct val="50000"/>
              </a:spcBef>
            </a:pPr>
            <a:r>
              <a:rPr lang="ru-RU">
                <a:solidFill>
                  <a:srgbClr val="009900"/>
                </a:solidFill>
              </a:rPr>
              <a:t>Уровень 5</a:t>
            </a:r>
          </a:p>
        </p:txBody>
      </p:sp>
      <p:sp>
        <p:nvSpPr>
          <p:cNvPr id="336915" name="Rectangle 19"/>
          <p:cNvSpPr>
            <a:spLocks noChangeArrowheads="1"/>
          </p:cNvSpPr>
          <p:nvPr/>
        </p:nvSpPr>
        <p:spPr bwMode="auto">
          <a:xfrm>
            <a:off x="149225" y="3429000"/>
            <a:ext cx="623888" cy="336550"/>
          </a:xfrm>
          <a:prstGeom prst="rect">
            <a:avLst/>
          </a:prstGeom>
          <a:noFill/>
          <a:ln w="12700">
            <a:noFill/>
            <a:miter lim="800000"/>
            <a:headEnd/>
            <a:tailEnd/>
          </a:ln>
          <a:effectLst/>
        </p:spPr>
        <p:txBody>
          <a:bodyPr wrap="none">
            <a:spAutoFit/>
          </a:bodyPr>
          <a:lstStyle/>
          <a:p>
            <a:pPr algn="l">
              <a:spcBef>
                <a:spcPct val="50000"/>
              </a:spcBef>
            </a:pPr>
            <a:r>
              <a:rPr lang="ru-RU" sz="1600" b="1"/>
              <a:t>Хаос</a:t>
            </a:r>
          </a:p>
        </p:txBody>
      </p:sp>
      <p:sp>
        <p:nvSpPr>
          <p:cNvPr id="336916" name="Rectangle 20"/>
          <p:cNvSpPr>
            <a:spLocks noChangeArrowheads="1"/>
          </p:cNvSpPr>
          <p:nvPr/>
        </p:nvSpPr>
        <p:spPr bwMode="auto">
          <a:xfrm>
            <a:off x="88900" y="3740150"/>
            <a:ext cx="1663700" cy="2646363"/>
          </a:xfrm>
          <a:prstGeom prst="rect">
            <a:avLst/>
          </a:prstGeom>
          <a:noFill/>
          <a:ln w="12700">
            <a:noFill/>
            <a:miter lim="800000"/>
            <a:headEnd/>
            <a:tailEnd/>
          </a:ln>
          <a:effectLst/>
        </p:spPr>
        <p:txBody>
          <a:bodyPr>
            <a:spAutoFit/>
          </a:bodyPr>
          <a:lstStyle/>
          <a:p>
            <a:pPr marL="114300" indent="-114300" algn="l">
              <a:lnSpc>
                <a:spcPct val="95000"/>
              </a:lnSpc>
              <a:spcBef>
                <a:spcPct val="35000"/>
              </a:spcBef>
              <a:buFontTx/>
              <a:buChar char="•"/>
            </a:pPr>
            <a:r>
              <a:rPr lang="ru-RU" sz="1100"/>
              <a:t>Узко функциональна</a:t>
            </a:r>
          </a:p>
          <a:p>
            <a:pPr marL="114300" indent="-114300" algn="l">
              <a:lnSpc>
                <a:spcPct val="95000"/>
              </a:lnSpc>
              <a:spcBef>
                <a:spcPct val="35000"/>
              </a:spcBef>
              <a:buFontTx/>
              <a:buChar char="•"/>
            </a:pPr>
            <a:r>
              <a:rPr lang="ru-RU" sz="1100"/>
              <a:t>Разрозненна</a:t>
            </a:r>
          </a:p>
          <a:p>
            <a:pPr marL="114300" indent="-114300" algn="l">
              <a:lnSpc>
                <a:spcPct val="95000"/>
              </a:lnSpc>
              <a:spcBef>
                <a:spcPct val="35000"/>
              </a:spcBef>
              <a:buFontTx/>
              <a:buChar char="•"/>
            </a:pPr>
            <a:r>
              <a:rPr lang="ru-RU" sz="1100"/>
              <a:t>Слабо интегрируема</a:t>
            </a:r>
          </a:p>
          <a:p>
            <a:pPr marL="114300" indent="-114300" algn="l">
              <a:lnSpc>
                <a:spcPct val="95000"/>
              </a:lnSpc>
              <a:spcBef>
                <a:spcPct val="35000"/>
              </a:spcBef>
              <a:buFontTx/>
              <a:buChar char="•"/>
            </a:pPr>
            <a:r>
              <a:rPr lang="ru-RU" sz="1100"/>
              <a:t>Плохо управляема</a:t>
            </a:r>
          </a:p>
          <a:p>
            <a:pPr marL="114300" indent="-114300" algn="l">
              <a:lnSpc>
                <a:spcPct val="95000"/>
              </a:lnSpc>
              <a:spcBef>
                <a:spcPct val="35000"/>
              </a:spcBef>
              <a:buFontTx/>
              <a:buChar char="•"/>
            </a:pPr>
            <a:r>
              <a:rPr lang="ru-RU" sz="1100"/>
              <a:t>Недокументированна</a:t>
            </a:r>
          </a:p>
          <a:p>
            <a:pPr marL="114300" indent="-114300" algn="l">
              <a:lnSpc>
                <a:spcPct val="95000"/>
              </a:lnSpc>
              <a:spcBef>
                <a:spcPct val="35000"/>
              </a:spcBef>
              <a:buFontTx/>
              <a:buChar char="•"/>
            </a:pPr>
            <a:r>
              <a:rPr lang="ru-RU" sz="1100"/>
              <a:t>Мало эффективна</a:t>
            </a:r>
          </a:p>
          <a:p>
            <a:pPr marL="114300" indent="-114300" algn="l">
              <a:lnSpc>
                <a:spcPct val="95000"/>
              </a:lnSpc>
              <a:spcBef>
                <a:spcPct val="35000"/>
              </a:spcBef>
              <a:buFontTx/>
              <a:buChar char="•"/>
            </a:pPr>
            <a:r>
              <a:rPr lang="ru-RU" sz="1100"/>
              <a:t>Множество проблем управления ИБ</a:t>
            </a:r>
          </a:p>
          <a:p>
            <a:pPr marL="114300" indent="-114300" algn="l">
              <a:lnSpc>
                <a:spcPct val="95000"/>
              </a:lnSpc>
              <a:spcBef>
                <a:spcPct val="35000"/>
              </a:spcBef>
              <a:buFontTx/>
              <a:buChar char="•"/>
            </a:pPr>
            <a:r>
              <a:rPr lang="ru-RU" sz="1100"/>
              <a:t>Минимум обратных связей</a:t>
            </a:r>
          </a:p>
          <a:p>
            <a:pPr marL="114300" indent="-114300" algn="l">
              <a:lnSpc>
                <a:spcPct val="95000"/>
              </a:lnSpc>
              <a:spcBef>
                <a:spcPct val="35000"/>
              </a:spcBef>
              <a:buFontTx/>
              <a:buChar char="•"/>
            </a:pPr>
            <a:r>
              <a:rPr lang="ru-RU" sz="1100"/>
              <a:t>Ориентирована на устранение инцидентов</a:t>
            </a:r>
          </a:p>
        </p:txBody>
      </p:sp>
      <p:sp>
        <p:nvSpPr>
          <p:cNvPr id="336917" name="Rectangle 21"/>
          <p:cNvSpPr>
            <a:spLocks noChangeArrowheads="1"/>
          </p:cNvSpPr>
          <p:nvPr/>
        </p:nvSpPr>
        <p:spPr bwMode="auto">
          <a:xfrm>
            <a:off x="107950" y="3052763"/>
            <a:ext cx="1109663" cy="304800"/>
          </a:xfrm>
          <a:prstGeom prst="rect">
            <a:avLst/>
          </a:prstGeom>
          <a:noFill/>
          <a:ln w="12700">
            <a:noFill/>
            <a:miter lim="800000"/>
            <a:headEnd/>
            <a:tailEnd/>
          </a:ln>
          <a:effectLst/>
        </p:spPr>
        <p:txBody>
          <a:bodyPr wrap="none" lIns="0" tIns="0" rIns="0" bIns="0">
            <a:spAutoFit/>
          </a:bodyPr>
          <a:lstStyle/>
          <a:p>
            <a:pPr algn="l">
              <a:spcBef>
                <a:spcPct val="50000"/>
              </a:spcBef>
            </a:pPr>
            <a:r>
              <a:rPr lang="ru-RU">
                <a:solidFill>
                  <a:srgbClr val="009900"/>
                </a:solidFill>
              </a:rPr>
              <a:t>Уровень 1</a:t>
            </a:r>
          </a:p>
        </p:txBody>
      </p:sp>
      <p:sp>
        <p:nvSpPr>
          <p:cNvPr id="336918" name="AutoShape 22"/>
          <p:cNvSpPr>
            <a:spLocks noChangeArrowheads="1"/>
          </p:cNvSpPr>
          <p:nvPr/>
        </p:nvSpPr>
        <p:spPr bwMode="gray">
          <a:xfrm>
            <a:off x="4951413" y="5084763"/>
            <a:ext cx="4119562" cy="288925"/>
          </a:xfrm>
          <a:prstGeom prst="roundRect">
            <a:avLst>
              <a:gd name="adj" fmla="val 16667"/>
            </a:avLst>
          </a:prstGeom>
          <a:solidFill>
            <a:srgbClr val="FF5050"/>
          </a:solidFill>
          <a:ln w="28575">
            <a:solidFill>
              <a:schemeClr val="tx1"/>
            </a:solidFill>
            <a:round/>
            <a:headEnd/>
            <a:tailEnd/>
          </a:ln>
          <a:effectLst/>
        </p:spPr>
        <p:txBody>
          <a:bodyPr wrap="none" lIns="0" tIns="0" rIns="0" bIns="0" anchor="ctr"/>
          <a:lstStyle/>
          <a:p>
            <a:pPr>
              <a:spcBef>
                <a:spcPct val="50000"/>
              </a:spcBef>
            </a:pPr>
            <a:r>
              <a:rPr lang="ru-RU" sz="1800">
                <a:solidFill>
                  <a:schemeClr val="bg1"/>
                </a:solidFill>
              </a:rPr>
              <a:t>Управление ИБ на основе услуг</a:t>
            </a:r>
            <a:endParaRPr lang="ru-RU" sz="2400"/>
          </a:p>
        </p:txBody>
      </p:sp>
      <p:sp>
        <p:nvSpPr>
          <p:cNvPr id="336919" name="AutoShape 23"/>
          <p:cNvSpPr>
            <a:spLocks noChangeArrowheads="1"/>
          </p:cNvSpPr>
          <p:nvPr/>
        </p:nvSpPr>
        <p:spPr bwMode="gray">
          <a:xfrm>
            <a:off x="6704013" y="4221163"/>
            <a:ext cx="2368550" cy="287337"/>
          </a:xfrm>
          <a:prstGeom prst="roundRect">
            <a:avLst>
              <a:gd name="adj" fmla="val 16667"/>
            </a:avLst>
          </a:prstGeom>
          <a:solidFill>
            <a:srgbClr val="FF5050"/>
          </a:solidFill>
          <a:ln w="28575">
            <a:solidFill>
              <a:schemeClr val="tx1"/>
            </a:solidFill>
            <a:round/>
            <a:headEnd/>
            <a:tailEnd/>
          </a:ln>
          <a:effectLst/>
        </p:spPr>
        <p:txBody>
          <a:bodyPr wrap="none" lIns="0" tIns="0" rIns="0" bIns="0" anchor="ctr"/>
          <a:lstStyle/>
          <a:p>
            <a:r>
              <a:rPr lang="ru-RU" sz="1800">
                <a:solidFill>
                  <a:schemeClr val="bg1"/>
                </a:solidFill>
              </a:rPr>
              <a:t>Управление бизнесом</a:t>
            </a:r>
          </a:p>
        </p:txBody>
      </p:sp>
      <p:sp>
        <p:nvSpPr>
          <p:cNvPr id="336920" name="AutoShape 24"/>
          <p:cNvSpPr>
            <a:spLocks noChangeArrowheads="1"/>
          </p:cNvSpPr>
          <p:nvPr/>
        </p:nvSpPr>
        <p:spPr bwMode="gray">
          <a:xfrm>
            <a:off x="4951413" y="4652963"/>
            <a:ext cx="4116387" cy="288925"/>
          </a:xfrm>
          <a:prstGeom prst="roundRect">
            <a:avLst>
              <a:gd name="adj" fmla="val 16667"/>
            </a:avLst>
          </a:prstGeom>
          <a:solidFill>
            <a:srgbClr val="FF5050"/>
          </a:solidFill>
          <a:ln w="28575">
            <a:solidFill>
              <a:schemeClr val="tx1"/>
            </a:solidFill>
            <a:round/>
            <a:headEnd/>
            <a:tailEnd/>
          </a:ln>
          <a:effectLst/>
        </p:spPr>
        <p:txBody>
          <a:bodyPr wrap="none" lIns="0" tIns="0" rIns="0" bIns="0" anchor="ctr"/>
          <a:lstStyle/>
          <a:p>
            <a:r>
              <a:rPr lang="ru-RU" sz="1800">
                <a:solidFill>
                  <a:schemeClr val="bg1"/>
                </a:solidFill>
              </a:rPr>
              <a:t>Создание модели предоставления услуг ИБ</a:t>
            </a:r>
          </a:p>
        </p:txBody>
      </p:sp>
      <p:sp>
        <p:nvSpPr>
          <p:cNvPr id="336921" name="AutoShape 25"/>
          <p:cNvSpPr>
            <a:spLocks noChangeArrowheads="1"/>
          </p:cNvSpPr>
          <p:nvPr/>
        </p:nvSpPr>
        <p:spPr bwMode="gray">
          <a:xfrm>
            <a:off x="3276600" y="5516563"/>
            <a:ext cx="5797550" cy="288925"/>
          </a:xfrm>
          <a:prstGeom prst="roundRect">
            <a:avLst>
              <a:gd name="adj" fmla="val 16667"/>
            </a:avLst>
          </a:prstGeom>
          <a:solidFill>
            <a:srgbClr val="FF5050"/>
          </a:solidFill>
          <a:ln w="28575">
            <a:solidFill>
              <a:schemeClr val="tx1"/>
            </a:solidFill>
            <a:round/>
            <a:headEnd/>
            <a:tailEnd/>
          </a:ln>
          <a:effectLst/>
        </p:spPr>
        <p:txBody>
          <a:bodyPr wrap="none" lIns="0" tIns="0" rIns="0" bIns="0" anchor="ctr"/>
          <a:lstStyle/>
          <a:p>
            <a:pPr algn="l">
              <a:spcBef>
                <a:spcPct val="50000"/>
              </a:spcBef>
            </a:pPr>
            <a:r>
              <a:rPr lang="ru-RU" sz="1800">
                <a:solidFill>
                  <a:schemeClr val="bg1"/>
                </a:solidFill>
              </a:rPr>
              <a:t>Создание модели процессов управления ИБ</a:t>
            </a:r>
          </a:p>
        </p:txBody>
      </p:sp>
      <p:sp>
        <p:nvSpPr>
          <p:cNvPr id="336922" name="AutoShape 26"/>
          <p:cNvSpPr>
            <a:spLocks noChangeArrowheads="1"/>
          </p:cNvSpPr>
          <p:nvPr/>
        </p:nvSpPr>
        <p:spPr bwMode="gray">
          <a:xfrm>
            <a:off x="6934200" y="3124200"/>
            <a:ext cx="2138363" cy="990600"/>
          </a:xfrm>
          <a:prstGeom prst="roundRect">
            <a:avLst>
              <a:gd name="adj" fmla="val 16667"/>
            </a:avLst>
          </a:prstGeom>
          <a:solidFill>
            <a:srgbClr val="FF5050"/>
          </a:solidFill>
          <a:ln w="28575">
            <a:solidFill>
              <a:schemeClr val="tx1"/>
            </a:solidFill>
            <a:round/>
            <a:headEnd/>
            <a:tailEnd/>
          </a:ln>
          <a:effectLst/>
        </p:spPr>
        <p:txBody>
          <a:bodyPr lIns="0" tIns="0" rIns="0" bIns="0" anchor="ctr"/>
          <a:lstStyle/>
          <a:p>
            <a:r>
              <a:rPr lang="ru-RU" sz="1800">
                <a:solidFill>
                  <a:schemeClr val="bg1"/>
                </a:solidFill>
              </a:rPr>
              <a:t>Управление</a:t>
            </a:r>
          </a:p>
          <a:p>
            <a:r>
              <a:rPr lang="ru-RU" sz="1800">
                <a:solidFill>
                  <a:schemeClr val="bg1"/>
                </a:solidFill>
              </a:rPr>
              <a:t> на основе рыночной стоимости</a:t>
            </a:r>
          </a:p>
        </p:txBody>
      </p:sp>
      <p:sp>
        <p:nvSpPr>
          <p:cNvPr id="336923" name="Rectangle 27"/>
          <p:cNvSpPr>
            <a:spLocks noGrp="1" noChangeArrowheads="1"/>
          </p:cNvSpPr>
          <p:nvPr>
            <p:ph type="title"/>
          </p:nvPr>
        </p:nvSpPr>
        <p:spPr>
          <a:xfrm>
            <a:off x="214282" y="357166"/>
            <a:ext cx="8699500" cy="1071570"/>
          </a:xfrm>
        </p:spPr>
        <p:txBody>
          <a:bodyPr>
            <a:normAutofit fontScale="90000"/>
          </a:bodyPr>
          <a:lstStyle/>
          <a:p>
            <a:pPr algn="ctr"/>
            <a:r>
              <a:rPr lang="ru-RU" dirty="0"/>
              <a:t>Уровни зрелости системы </a:t>
            </a:r>
            <a:r>
              <a:rPr lang="ru-RU" dirty="0" smtClean="0"/>
              <a:t>управления</a:t>
            </a:r>
            <a:endParaRPr lang="ru-RU" dirty="0"/>
          </a:p>
        </p:txBody>
      </p:sp>
      <p:sp>
        <p:nvSpPr>
          <p:cNvPr id="336925" name="AutoShape 29"/>
          <p:cNvSpPr>
            <a:spLocks noChangeArrowheads="1"/>
          </p:cNvSpPr>
          <p:nvPr/>
        </p:nvSpPr>
        <p:spPr bwMode="gray">
          <a:xfrm>
            <a:off x="1706563" y="5943600"/>
            <a:ext cx="7366000" cy="287338"/>
          </a:xfrm>
          <a:prstGeom prst="roundRect">
            <a:avLst>
              <a:gd name="adj" fmla="val 16667"/>
            </a:avLst>
          </a:prstGeom>
          <a:solidFill>
            <a:srgbClr val="FF5050"/>
          </a:solidFill>
          <a:ln w="28575">
            <a:solidFill>
              <a:schemeClr val="tx1"/>
            </a:solidFill>
            <a:round/>
            <a:headEnd/>
            <a:tailEnd/>
          </a:ln>
          <a:effectLst/>
        </p:spPr>
        <p:txBody>
          <a:bodyPr wrap="none" lIns="0" tIns="0" rIns="0" bIns="0" anchor="ctr"/>
          <a:lstStyle/>
          <a:p>
            <a:pPr algn="l">
              <a:spcBef>
                <a:spcPct val="50000"/>
              </a:spcBef>
            </a:pPr>
            <a:r>
              <a:rPr lang="ru-RU" sz="1800">
                <a:solidFill>
                  <a:schemeClr val="bg1"/>
                </a:solidFill>
              </a:rPr>
              <a:t>Автоматизация процессов планирования и управления ИБ</a:t>
            </a:r>
          </a:p>
        </p:txBody>
      </p:sp>
    </p:spTree>
  </p:cSld>
  <p:clrMapOvr>
    <a:masterClrMapping/>
  </p:clrMapOvr>
  <p:transition>
    <p:strips dir="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868346"/>
          </a:xfrm>
        </p:spPr>
        <p:txBody>
          <a:bodyPr>
            <a:normAutofit fontScale="90000"/>
          </a:bodyPr>
          <a:lstStyle/>
          <a:p>
            <a:r>
              <a:rPr lang="ru-RU" dirty="0" smtClean="0"/>
              <a:t>Реактивный (продуктовый) подход</a:t>
            </a:r>
            <a:endParaRPr lang="ru-RU" dirty="0"/>
          </a:p>
        </p:txBody>
      </p:sp>
      <p:sp>
        <p:nvSpPr>
          <p:cNvPr id="3" name="Содержимое 2"/>
          <p:cNvSpPr>
            <a:spLocks noGrp="1"/>
          </p:cNvSpPr>
          <p:nvPr>
            <p:ph idx="1"/>
          </p:nvPr>
        </p:nvSpPr>
        <p:spPr/>
        <p:txBody>
          <a:bodyPr>
            <a:normAutofit fontScale="47500" lnSpcReduction="20000"/>
          </a:bodyPr>
          <a:lstStyle/>
          <a:p>
            <a:pPr marL="324000" indent="-324000">
              <a:lnSpc>
                <a:spcPct val="120000"/>
              </a:lnSpc>
              <a:spcBef>
                <a:spcPts val="1200"/>
              </a:spcBef>
            </a:pPr>
            <a:r>
              <a:rPr lang="ru-RU" dirty="0" smtClean="0"/>
              <a:t>Реакция на свершившийся инцидент - закономерное начало </a:t>
            </a:r>
            <a:r>
              <a:rPr lang="ru-RU" b="1" dirty="0" smtClean="0"/>
              <a:t>защиты данных</a:t>
            </a:r>
          </a:p>
          <a:p>
            <a:pPr marL="324000" indent="-324000">
              <a:lnSpc>
                <a:spcPct val="120000"/>
              </a:lnSpc>
              <a:spcBef>
                <a:spcPts val="1200"/>
              </a:spcBef>
            </a:pPr>
            <a:r>
              <a:rPr lang="ru-RU" dirty="0" smtClean="0"/>
              <a:t>На ранних этапах единственый критерий – </a:t>
            </a:r>
            <a:r>
              <a:rPr lang="ru-RU" b="1" dirty="0" smtClean="0"/>
              <a:t>конфиденциальность</a:t>
            </a:r>
            <a:r>
              <a:rPr lang="ru-RU" dirty="0" smtClean="0"/>
              <a:t>, отсутствие планомерности и бюджетирования</a:t>
            </a:r>
          </a:p>
          <a:p>
            <a:pPr marL="324000" indent="-324000">
              <a:lnSpc>
                <a:spcPct val="120000"/>
              </a:lnSpc>
              <a:spcBef>
                <a:spcPts val="1200"/>
              </a:spcBef>
            </a:pPr>
            <a:r>
              <a:rPr lang="ru-RU" dirty="0" smtClean="0"/>
              <a:t>Сигнатурные методы (защита </a:t>
            </a:r>
            <a:r>
              <a:rPr lang="ru-RU" dirty="0" err="1" smtClean="0"/>
              <a:t>контента</a:t>
            </a:r>
            <a:r>
              <a:rPr lang="ru-RU" dirty="0" smtClean="0"/>
              <a:t>, антивирусные решения, </a:t>
            </a:r>
            <a:r>
              <a:rPr lang="en-US" dirty="0" smtClean="0"/>
              <a:t>IDS/IPS </a:t>
            </a:r>
            <a:r>
              <a:rPr lang="ru-RU" dirty="0" smtClean="0"/>
              <a:t>и т.п.) живут и развиваются за счет анализа инцидентов</a:t>
            </a:r>
          </a:p>
          <a:p>
            <a:pPr marL="324000" indent="-324000">
              <a:lnSpc>
                <a:spcPct val="120000"/>
              </a:lnSpc>
              <a:spcBef>
                <a:spcPts val="1200"/>
              </a:spcBef>
            </a:pPr>
            <a:r>
              <a:rPr lang="ru-RU" dirty="0" smtClean="0"/>
              <a:t>Цена такого развития  - ущерб от реализованной угрозы</a:t>
            </a:r>
          </a:p>
          <a:p>
            <a:pPr marL="324000" indent="-324000">
              <a:lnSpc>
                <a:spcPct val="120000"/>
              </a:lnSpc>
              <a:spcBef>
                <a:spcPts val="1200"/>
              </a:spcBef>
            </a:pPr>
            <a:r>
              <a:rPr lang="ru-RU" dirty="0" smtClean="0"/>
              <a:t>Методология подхода является аналогом марксистской категории практики (она же и источник, она же и критерий)</a:t>
            </a:r>
          </a:p>
          <a:p>
            <a:pPr marL="324000" indent="-324000">
              <a:lnSpc>
                <a:spcPct val="120000"/>
              </a:lnSpc>
              <a:spcBef>
                <a:spcPts val="1200"/>
              </a:spcBef>
            </a:pPr>
            <a:r>
              <a:rPr lang="ru-RU" dirty="0" smtClean="0"/>
              <a:t> Современным инструментом, реализующим рациональные аспекты этого подхода, является система </a:t>
            </a:r>
            <a:r>
              <a:rPr lang="ru-RU" b="1" dirty="0" smtClean="0"/>
              <a:t>учета и управления инцидентами,</a:t>
            </a:r>
            <a:r>
              <a:rPr lang="ru-RU" dirty="0" smtClean="0"/>
              <a:t> замыкающая собой весь арсенал решений и средств информационной безопасности и дающая возможность оценивать, сколь этот арсенал действенен и чего в нем не хватает.</a:t>
            </a:r>
          </a:p>
          <a:p>
            <a:pPr marL="0">
              <a:lnSpc>
                <a:spcPct val="120000"/>
              </a:lnSpc>
              <a:spcBef>
                <a:spcPts val="1200"/>
              </a:spcBef>
            </a:pPr>
            <a:endParaRPr lang="ru-RU" dirty="0"/>
          </a:p>
        </p:txBody>
      </p:sp>
      <p:sp>
        <p:nvSpPr>
          <p:cNvPr id="6" name="Нижний колонтитул 5"/>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2844" y="274638"/>
            <a:ext cx="9001156" cy="1143000"/>
          </a:xfrm>
        </p:spPr>
        <p:txBody>
          <a:bodyPr>
            <a:noAutofit/>
          </a:bodyPr>
          <a:lstStyle/>
          <a:p>
            <a:r>
              <a:rPr lang="ru-RU" sz="3600" dirty="0" smtClean="0"/>
              <a:t>Системно-сервисный подход (проактивный)</a:t>
            </a:r>
            <a:endParaRPr lang="ru-RU" sz="3600" dirty="0"/>
          </a:p>
        </p:txBody>
      </p:sp>
      <p:sp>
        <p:nvSpPr>
          <p:cNvPr id="3" name="Содержимое 2"/>
          <p:cNvSpPr>
            <a:spLocks noGrp="1"/>
          </p:cNvSpPr>
          <p:nvPr>
            <p:ph idx="1"/>
          </p:nvPr>
        </p:nvSpPr>
        <p:spPr>
          <a:xfrm>
            <a:off x="428596" y="1571612"/>
            <a:ext cx="8229600" cy="4525963"/>
          </a:xfrm>
        </p:spPr>
        <p:txBody>
          <a:bodyPr>
            <a:noAutofit/>
          </a:bodyPr>
          <a:lstStyle/>
          <a:p>
            <a:r>
              <a:rPr lang="ru-RU" sz="2000" dirty="0" smtClean="0"/>
              <a:t>Неудовлетворенность и желание упредить инцидент – стимулы определения «опасности»</a:t>
            </a:r>
          </a:p>
          <a:p>
            <a:r>
              <a:rPr lang="ru-RU" sz="2000" dirty="0" smtClean="0"/>
              <a:t>Инвентаризация угроз породила изоморфизм сервисов </a:t>
            </a:r>
          </a:p>
          <a:p>
            <a:r>
              <a:rPr lang="ru-RU" sz="2000" dirty="0" smtClean="0"/>
              <a:t>При практическом отсутствии влияния на источники угроз (эти источники в лучшем случае только моделируются) построение специальных дополнительных и относительно автономных средств, предназначенных для парирования установленных угроз</a:t>
            </a:r>
          </a:p>
          <a:p>
            <a:r>
              <a:rPr lang="ru-RU" sz="2000" dirty="0" smtClean="0"/>
              <a:t>Возникающие угрозы беспрепятственно транслируются информационными технологиями для парирования их специальными средствами </a:t>
            </a:r>
          </a:p>
          <a:p>
            <a:r>
              <a:rPr lang="ru-RU" sz="2000" dirty="0" smtClean="0"/>
              <a:t>Отсутствие оснований, ограничивающих возможность  появление новых угроз  (видов угроз), теоретически приводит к неограниченности объемов и номенклатуры сервисов которые уже начали сращиваться (интеграционный подход) </a:t>
            </a:r>
          </a:p>
        </p:txBody>
      </p:sp>
      <p:sp>
        <p:nvSpPr>
          <p:cNvPr id="6" name="Нижний колонтитул 5"/>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Управление сервисами</a:t>
            </a:r>
            <a:endParaRPr lang="ru-RU" dirty="0"/>
          </a:p>
        </p:txBody>
      </p:sp>
      <p:sp>
        <p:nvSpPr>
          <p:cNvPr id="3" name="Содержимое 2"/>
          <p:cNvSpPr>
            <a:spLocks noGrp="1"/>
          </p:cNvSpPr>
          <p:nvPr>
            <p:ph idx="1"/>
          </p:nvPr>
        </p:nvSpPr>
        <p:spPr/>
        <p:txBody>
          <a:bodyPr>
            <a:normAutofit fontScale="85000" lnSpcReduction="20000"/>
          </a:bodyPr>
          <a:lstStyle/>
          <a:p>
            <a:r>
              <a:rPr lang="ru-RU" sz="2800" dirty="0" smtClean="0"/>
              <a:t>Единственным разумным выходом сегодня является создание средств </a:t>
            </a:r>
            <a:r>
              <a:rPr lang="ru-RU" sz="2800" b="1" dirty="0" smtClean="0"/>
              <a:t>управления</a:t>
            </a:r>
            <a:r>
              <a:rPr lang="ru-RU" sz="2800" dirty="0" smtClean="0"/>
              <a:t> сервисами безопасности. </a:t>
            </a:r>
          </a:p>
          <a:p>
            <a:pPr lvl="0"/>
            <a:r>
              <a:rPr lang="ru-RU" sz="2800" dirty="0" smtClean="0"/>
              <a:t>Средства управления сдерживают рост сложности хозяйства информационной безопасности, позволяют эффективно и инструментально с ним управляться</a:t>
            </a:r>
          </a:p>
          <a:p>
            <a:pPr lvl="0"/>
            <a:r>
              <a:rPr lang="ru-RU" sz="2800" dirty="0" smtClean="0"/>
              <a:t>Практика сервисного подхода привела к появлению «метасервисов» (корреляция и аналитика  событий безопасности, контроль выполнения политик безопасности и др.)</a:t>
            </a:r>
          </a:p>
          <a:p>
            <a:pPr lvl="0"/>
            <a:r>
              <a:rPr lang="ru-RU" sz="2800" dirty="0" smtClean="0"/>
              <a:t>«Метасервисам» не сопоставляются конкретные угрозы, но они реализуются в рамках специализированных средств. </a:t>
            </a:r>
          </a:p>
          <a:p>
            <a:endParaRPr lang="ru-RU" dirty="0"/>
          </a:p>
        </p:txBody>
      </p:sp>
      <p:sp>
        <p:nvSpPr>
          <p:cNvPr id="6" name="Нижний колонтитул 5"/>
          <p:cNvSpPr>
            <a:spLocks noGrp="1"/>
          </p:cNvSpPr>
          <p:nvPr>
            <p:ph type="ftr" sz="quarter" idx="11"/>
          </p:nvPr>
        </p:nvSpPr>
        <p:spPr/>
        <p:txBody>
          <a:bodyPr/>
          <a:lstStyle/>
          <a:p>
            <a:r>
              <a:rPr lang="ru-RU" smtClean="0"/>
              <a:t>МГУ</a:t>
            </a:r>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smtClean="0"/>
              <a:t>Критерии сервисного подхода</a:t>
            </a:r>
            <a:endParaRPr lang="ru-RU" dirty="0"/>
          </a:p>
        </p:txBody>
      </p:sp>
      <p:sp>
        <p:nvSpPr>
          <p:cNvPr id="3" name="Содержимое 2"/>
          <p:cNvSpPr>
            <a:spLocks noGrp="1"/>
          </p:cNvSpPr>
          <p:nvPr>
            <p:ph idx="1"/>
          </p:nvPr>
        </p:nvSpPr>
        <p:spPr/>
        <p:txBody>
          <a:bodyPr>
            <a:normAutofit fontScale="70000" lnSpcReduction="20000"/>
          </a:bodyPr>
          <a:lstStyle/>
          <a:p>
            <a:r>
              <a:rPr lang="ru-RU" dirty="0" smtClean="0"/>
              <a:t>Сервисный подход в </a:t>
            </a:r>
            <a:r>
              <a:rPr lang="ru-RU" b="1" dirty="0" smtClean="0"/>
              <a:t>информационной безопасности</a:t>
            </a:r>
            <a:r>
              <a:rPr lang="ru-RU" dirty="0" smtClean="0"/>
              <a:t> предполагает критерии конфиденциальности, целостности, доступности и собственный бюджет</a:t>
            </a:r>
          </a:p>
          <a:p>
            <a:pPr lvl="0"/>
            <a:r>
              <a:rPr lang="ru-RU" b="1" dirty="0" smtClean="0"/>
              <a:t>Конфиденциальность</a:t>
            </a:r>
            <a:r>
              <a:rPr lang="ru-RU" dirty="0" smtClean="0"/>
              <a:t> - состояние информации, при котором доступ к ней осуществляют только субъекты, имеющие на него право.</a:t>
            </a:r>
          </a:p>
          <a:p>
            <a:pPr lvl="0"/>
            <a:r>
              <a:rPr lang="ru-RU" b="1" dirty="0" smtClean="0"/>
              <a:t>Целостность</a:t>
            </a:r>
            <a:r>
              <a:rPr lang="ru-RU" dirty="0" smtClean="0"/>
              <a:t> - состояние информации, при котором отсутствует любое ее изменение либо изменение осуществляется только преднамеренно субъектами, имеющими на него право;</a:t>
            </a:r>
          </a:p>
          <a:p>
            <a:r>
              <a:rPr lang="ru-RU" b="1" dirty="0" smtClean="0"/>
              <a:t>Доступность</a:t>
            </a:r>
            <a:r>
              <a:rPr lang="ru-RU" dirty="0" smtClean="0"/>
              <a:t> - состояние информации, при котором субъекты, имеющие право доступа, могут реализовывать его беспрепятственно</a:t>
            </a:r>
            <a:endParaRPr lang="ru-RU" dirty="0"/>
          </a:p>
        </p:txBody>
      </p:sp>
      <p:sp>
        <p:nvSpPr>
          <p:cNvPr id="6" name="Нижний колонтитул 5"/>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Архитектурный подход</a:t>
            </a:r>
            <a:endParaRPr lang="ru-RU" dirty="0"/>
          </a:p>
        </p:txBody>
      </p:sp>
      <p:sp>
        <p:nvSpPr>
          <p:cNvPr id="3" name="Содержимое 2"/>
          <p:cNvSpPr>
            <a:spLocks noGrp="1"/>
          </p:cNvSpPr>
          <p:nvPr>
            <p:ph idx="1"/>
          </p:nvPr>
        </p:nvSpPr>
        <p:spPr/>
        <p:txBody>
          <a:bodyPr>
            <a:normAutofit fontScale="55000" lnSpcReduction="20000"/>
          </a:bodyPr>
          <a:lstStyle/>
          <a:p>
            <a:r>
              <a:rPr lang="ru-RU" sz="3600" dirty="0" smtClean="0"/>
              <a:t>Инфраструктурные элементы включают специализированные средства сервисов безопасности (инфраструктурный подход)</a:t>
            </a:r>
          </a:p>
          <a:p>
            <a:r>
              <a:rPr lang="ru-RU" sz="3600" dirty="0" smtClean="0"/>
              <a:t>Ранее технология сначала строилась, а потом защищалась</a:t>
            </a:r>
          </a:p>
          <a:p>
            <a:r>
              <a:rPr lang="ru-RU" sz="3600" b="1" dirty="0" smtClean="0"/>
              <a:t>Ядро безопасности</a:t>
            </a:r>
            <a:r>
              <a:rPr lang="ru-RU" sz="3600" dirty="0" smtClean="0"/>
              <a:t> –правила, соглашения, решения (в.т.ч. архитектурные), интерфейсы, процедуры, программно-технические средства, которые реализуются и функционируют в составе самих информационных технологий</a:t>
            </a:r>
          </a:p>
          <a:p>
            <a:r>
              <a:rPr lang="ru-RU" sz="3600" dirty="0" smtClean="0"/>
              <a:t>Такой подход делает технологии менее уязвимыми и более устойчивыми к факторам угроз и реализует </a:t>
            </a:r>
            <a:r>
              <a:rPr lang="ru-RU" sz="3600" b="1" dirty="0" smtClean="0"/>
              <a:t>безопасность технологий</a:t>
            </a:r>
            <a:r>
              <a:rPr lang="ru-RU" sz="3600" dirty="0" smtClean="0"/>
              <a:t>. </a:t>
            </a:r>
          </a:p>
          <a:p>
            <a:r>
              <a:rPr lang="ru-RU" sz="3600" dirty="0" smtClean="0"/>
              <a:t>Подход предполагает стратегию бюджетирования и множественность критериев</a:t>
            </a:r>
            <a:endParaRPr lang="ru-RU" sz="3600" dirty="0"/>
          </a:p>
        </p:txBody>
      </p:sp>
      <p:sp>
        <p:nvSpPr>
          <p:cNvPr id="6" name="Нижний колонтитул 5"/>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Заголовок 3"/>
          <p:cNvSpPr>
            <a:spLocks noGrp="1"/>
          </p:cNvSpPr>
          <p:nvPr>
            <p:ph type="title"/>
          </p:nvPr>
        </p:nvSpPr>
        <p:spPr>
          <a:xfrm>
            <a:off x="609600" y="428604"/>
            <a:ext cx="8534400" cy="714380"/>
          </a:xfrm>
        </p:spPr>
        <p:txBody>
          <a:bodyPr>
            <a:normAutofit/>
          </a:bodyPr>
          <a:lstStyle/>
          <a:p>
            <a:r>
              <a:rPr lang="ru-RU" sz="3600" dirty="0" smtClean="0"/>
              <a:t>Критерии безопасных технологий</a:t>
            </a:r>
          </a:p>
        </p:txBody>
      </p:sp>
      <p:graphicFrame>
        <p:nvGraphicFramePr>
          <p:cNvPr id="1026" name="Object 2"/>
          <p:cNvGraphicFramePr>
            <a:graphicFrameLocks noChangeAspect="1"/>
          </p:cNvGraphicFramePr>
          <p:nvPr>
            <p:ph idx="1"/>
          </p:nvPr>
        </p:nvGraphicFramePr>
        <p:xfrm>
          <a:off x="1292225" y="1600200"/>
          <a:ext cx="6557963" cy="4525963"/>
        </p:xfrm>
        <a:graphic>
          <a:graphicData uri="http://schemas.openxmlformats.org/presentationml/2006/ole">
            <p:oleObj spid="_x0000_s1026" r:id="rId3" imgW="6722031" imgH="4638095" progId="">
              <p:embed/>
            </p:oleObj>
          </a:graphicData>
        </a:graphic>
      </p:graphicFrame>
      <p:sp>
        <p:nvSpPr>
          <p:cNvPr id="6" name="Нижний колонтитул 5"/>
          <p:cNvSpPr>
            <a:spLocks noGrp="1"/>
          </p:cNvSpPr>
          <p:nvPr>
            <p:ph type="ftr" sz="quarter" idx="11"/>
          </p:nvPr>
        </p:nvSpPr>
        <p:spPr/>
        <p:txBody>
          <a:bodyPr/>
          <a:lstStyle/>
          <a:p>
            <a:r>
              <a:rPr lang="ru-RU" smtClean="0"/>
              <a:t>МГУ</a:t>
            </a:r>
            <a:endParaRPr lang="ru-RU"/>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368280"/>
          </a:xfrm>
        </p:spPr>
        <p:txBody>
          <a:bodyPr>
            <a:normAutofit fontScale="90000"/>
          </a:bodyPr>
          <a:lstStyle/>
          <a:p>
            <a:r>
              <a:rPr lang="ru-RU" sz="3200" dirty="0" smtClean="0"/>
              <a:t>Участники управления в «широком» смысле</a:t>
            </a:r>
            <a:endParaRPr lang="ru-RU" sz="3200" dirty="0"/>
          </a:p>
        </p:txBody>
      </p:sp>
      <p:sp>
        <p:nvSpPr>
          <p:cNvPr id="3" name="Содержимое 2"/>
          <p:cNvSpPr>
            <a:spLocks noGrp="1"/>
          </p:cNvSpPr>
          <p:nvPr>
            <p:ph idx="1"/>
          </p:nvPr>
        </p:nvSpPr>
        <p:spPr>
          <a:xfrm>
            <a:off x="457200" y="1214422"/>
            <a:ext cx="8229600" cy="4911741"/>
          </a:xfrm>
        </p:spPr>
        <p:txBody>
          <a:bodyPr>
            <a:normAutofit fontScale="55000" lnSpcReduction="20000"/>
          </a:bodyPr>
          <a:lstStyle/>
          <a:p>
            <a:pPr lvl="0"/>
            <a:r>
              <a:rPr lang="ru-RU" dirty="0" smtClean="0"/>
              <a:t>Уровень </a:t>
            </a:r>
            <a:r>
              <a:rPr lang="ru-RU" dirty="0"/>
              <a:t>международных профессиональных объединений (как правило, неправительственных и некоммерческих), </a:t>
            </a:r>
            <a:r>
              <a:rPr lang="ru-RU" dirty="0" smtClean="0"/>
              <a:t>связанных </a:t>
            </a:r>
            <a:r>
              <a:rPr lang="ru-RU" dirty="0"/>
              <a:t>со сферой информационных технологий, телекоммуникаций и информационной безопасности.</a:t>
            </a:r>
          </a:p>
          <a:p>
            <a:pPr lvl="0"/>
            <a:r>
              <a:rPr lang="ru-RU" dirty="0"/>
              <a:t>Уровень крупных компаний, работающих в сфере информационных технологий и </a:t>
            </a:r>
            <a:r>
              <a:rPr lang="ru-RU" dirty="0" smtClean="0"/>
              <a:t>определяющих состояние </a:t>
            </a:r>
            <a:r>
              <a:rPr lang="ru-RU" dirty="0"/>
              <a:t>информационной безопасности в сообществе </a:t>
            </a:r>
            <a:r>
              <a:rPr lang="ru-RU" dirty="0" smtClean="0"/>
              <a:t>пользователей, </a:t>
            </a:r>
            <a:r>
              <a:rPr lang="ru-RU" dirty="0"/>
              <a:t>а также влияющих на безопасность различных элементов информационной инфраструктуры.</a:t>
            </a:r>
          </a:p>
          <a:p>
            <a:pPr lvl="0"/>
            <a:r>
              <a:rPr lang="ru-RU" dirty="0" smtClean="0"/>
              <a:t>Уровень </a:t>
            </a:r>
            <a:r>
              <a:rPr lang="ru-RU" dirty="0"/>
              <a:t>государственных и межправительственных </a:t>
            </a:r>
            <a:r>
              <a:rPr lang="ru-RU" dirty="0" smtClean="0"/>
              <a:t>организаций (государственный уровень), влияющих </a:t>
            </a:r>
            <a:r>
              <a:rPr lang="ru-RU" dirty="0"/>
              <a:t>на жизнь общества, состояние правовой системы, развитие экономики и технологий.</a:t>
            </a:r>
          </a:p>
          <a:p>
            <a:pPr lvl="0"/>
            <a:r>
              <a:rPr lang="ru-RU" dirty="0"/>
              <a:t>Уровень отдельных компаний (предприятий и организаций) – сообщество пользователей информационных систем, </a:t>
            </a:r>
            <a:r>
              <a:rPr lang="ru-RU" dirty="0" smtClean="0"/>
              <a:t>заинтересованных </a:t>
            </a:r>
            <a:r>
              <a:rPr lang="ru-RU" dirty="0"/>
              <a:t>в собственной информационной безопасности и обеспечивающих защиту имеющихся у них информационных ресурсов собственными силами.</a:t>
            </a:r>
          </a:p>
          <a:p>
            <a:r>
              <a:rPr lang="ru-RU" dirty="0" smtClean="0"/>
              <a:t>Уровень (дополнительный промежуточный), </a:t>
            </a:r>
            <a:r>
              <a:rPr lang="ru-RU" dirty="0"/>
              <a:t>включающий в себя </a:t>
            </a:r>
            <a:r>
              <a:rPr lang="ru-RU" dirty="0" smtClean="0"/>
              <a:t>экспертные, консалтинговые </a:t>
            </a:r>
            <a:r>
              <a:rPr lang="ru-RU" dirty="0"/>
              <a:t>и внедренческие компании, учебные </a:t>
            </a:r>
            <a:r>
              <a:rPr lang="ru-RU" dirty="0" smtClean="0"/>
              <a:t>центры, </a:t>
            </a:r>
            <a:r>
              <a:rPr lang="ru-RU" dirty="0"/>
              <a:t>работающие в сфере информационной безопасности</a:t>
            </a:r>
          </a:p>
        </p:txBody>
      </p:sp>
      <p:sp>
        <p:nvSpPr>
          <p:cNvPr id="4" name="Нижний колонтитул 3"/>
          <p:cNvSpPr>
            <a:spLocks noGrp="1"/>
          </p:cNvSpPr>
          <p:nvPr>
            <p:ph type="ftr" sz="quarter" idx="11"/>
          </p:nvPr>
        </p:nvSpPr>
        <p:spPr/>
        <p:txBody>
          <a:bodyPr/>
          <a:lstStyle/>
          <a:p>
            <a:r>
              <a:rPr lang="ru-RU" smtClean="0"/>
              <a:t>МГУ</a:t>
            </a:r>
            <a:endParaRPr lang="ru-RU"/>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60</TotalTime>
  <Words>2081</Words>
  <Application>Microsoft Office PowerPoint</Application>
  <PresentationFormat>Экран (4:3)</PresentationFormat>
  <Paragraphs>252</Paragraphs>
  <Slides>28</Slides>
  <Notes>3</Notes>
  <HiddenSlides>0</HiddenSlides>
  <MMClips>0</MMClips>
  <ScaleCrop>false</ScaleCrop>
  <HeadingPairs>
    <vt:vector size="6" baseType="variant">
      <vt:variant>
        <vt:lpstr>Тема</vt:lpstr>
      </vt:variant>
      <vt:variant>
        <vt:i4>1</vt:i4>
      </vt:variant>
      <vt:variant>
        <vt:lpstr>Внедренные серверы OLE</vt:lpstr>
      </vt:variant>
      <vt:variant>
        <vt:i4>0</vt:i4>
      </vt:variant>
      <vt:variant>
        <vt:lpstr>Заголовки слайдов</vt:lpstr>
      </vt:variant>
      <vt:variant>
        <vt:i4>28</vt:i4>
      </vt:variant>
    </vt:vector>
  </HeadingPairs>
  <TitlesOfParts>
    <vt:vector size="29" baseType="lpstr">
      <vt:lpstr>Тема Office</vt:lpstr>
      <vt:lpstr>Управление информационной безопасности</vt:lpstr>
      <vt:lpstr>Эволюция подходов организационно-технического управления безопасностью</vt:lpstr>
      <vt:lpstr>Реактивный (продуктовый) подход</vt:lpstr>
      <vt:lpstr>Системно-сервисный подход (проактивный)</vt:lpstr>
      <vt:lpstr>Управление сервисами</vt:lpstr>
      <vt:lpstr>Критерии сервисного подхода</vt:lpstr>
      <vt:lpstr>Архитектурный подход</vt:lpstr>
      <vt:lpstr>Критерии безопасных технологий</vt:lpstr>
      <vt:lpstr>Участники управления в «широком» смысле</vt:lpstr>
      <vt:lpstr>Управление безопасностью в «широком» смысле</vt:lpstr>
      <vt:lpstr>Сфера международных организаций</vt:lpstr>
      <vt:lpstr>Роль международных организаций</vt:lpstr>
      <vt:lpstr>Сфера глобальных ИТ-компаний</vt:lpstr>
      <vt:lpstr>Сфера государственных организаций</vt:lpstr>
      <vt:lpstr>Сфера пользователей– владельцев информационных активов</vt:lpstr>
      <vt:lpstr>Сфера экспертных, консалтинговых, учебных и внедренческих компаний</vt:lpstr>
      <vt:lpstr>Проектная и процессная схемы управления</vt:lpstr>
      <vt:lpstr>Процесс управления</vt:lpstr>
      <vt:lpstr>Уровни управления в «узком» смысле </vt:lpstr>
      <vt:lpstr>Стратегический уровень управления</vt:lpstr>
      <vt:lpstr>Защищаемые активы</vt:lpstr>
      <vt:lpstr>Диалектика понятия угрозы</vt:lpstr>
      <vt:lpstr>Методы формирования модели угроз</vt:lpstr>
      <vt:lpstr>Операционный уровень управления</vt:lpstr>
      <vt:lpstr>Виды политик</vt:lpstr>
      <vt:lpstr>Функциональный уровень управления</vt:lpstr>
      <vt:lpstr>Место системы управления</vt:lpstr>
      <vt:lpstr>Уровни зрелости системы управления</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apetukhov</dc:creator>
  <cp:lastModifiedBy>apetukhov</cp:lastModifiedBy>
  <cp:revision>8</cp:revision>
  <dcterms:created xsi:type="dcterms:W3CDTF">2016-04-17T13:00:46Z</dcterms:created>
  <dcterms:modified xsi:type="dcterms:W3CDTF">2016-04-17T16:16:48Z</dcterms:modified>
</cp:coreProperties>
</file>